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2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87" r:id="rId20"/>
    <p:sldId id="277" r:id="rId21"/>
    <p:sldId id="281" r:id="rId22"/>
    <p:sldId id="279" r:id="rId23"/>
    <p:sldId id="276" r:id="rId24"/>
    <p:sldId id="280" r:id="rId25"/>
    <p:sldId id="282" r:id="rId26"/>
    <p:sldId id="284" r:id="rId27"/>
    <p:sldId id="288" r:id="rId28"/>
    <p:sldId id="285" r:id="rId29"/>
    <p:sldId id="286" r:id="rId30"/>
    <p:sldId id="289" r:id="rId31"/>
    <p:sldId id="278" r:id="rId32"/>
    <p:sldId id="290" r:id="rId33"/>
    <p:sldId id="291" r:id="rId34"/>
    <p:sldId id="27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63" autoAdjust="0"/>
  </p:normalViewPr>
  <p:slideViewPr>
    <p:cSldViewPr snapToGrid="0" snapToObjects="1">
      <p:cViewPr varScale="1">
        <p:scale>
          <a:sx n="63" d="100"/>
          <a:sy n="63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99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F5717-F659-AB4A-A974-9ED0E5E8C9B4}" type="doc">
      <dgm:prSet loTypeId="urn:microsoft.com/office/officeart/2005/8/layout/venn3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97F965-63D0-5B4D-870E-965178884469}">
      <dgm:prSet phldrT="[Text]"/>
      <dgm:spPr/>
      <dgm:t>
        <a:bodyPr/>
        <a:lstStyle/>
        <a:p>
          <a:r>
            <a:rPr lang="en-US" dirty="0" smtClean="0"/>
            <a:t>Compromise PCs</a:t>
          </a:r>
          <a:endParaRPr lang="en-US" dirty="0"/>
        </a:p>
      </dgm:t>
    </dgm:pt>
    <dgm:pt modelId="{DFE0BD1D-BF4B-EF44-8DB3-692D07E3EFAA}" type="parTrans" cxnId="{D9D87B89-64E9-2246-BB4F-DA15B58EE11B}">
      <dgm:prSet/>
      <dgm:spPr/>
      <dgm:t>
        <a:bodyPr/>
        <a:lstStyle/>
        <a:p>
          <a:endParaRPr lang="en-US"/>
        </a:p>
      </dgm:t>
    </dgm:pt>
    <dgm:pt modelId="{4CB37790-7741-514C-8A28-318787579F25}" type="sibTrans" cxnId="{D9D87B89-64E9-2246-BB4F-DA15B58EE11B}">
      <dgm:prSet/>
      <dgm:spPr/>
      <dgm:t>
        <a:bodyPr/>
        <a:lstStyle/>
        <a:p>
          <a:endParaRPr lang="en-US"/>
        </a:p>
      </dgm:t>
    </dgm:pt>
    <dgm:pt modelId="{3DCC0725-8AEB-E14B-B04A-8366FAAE400A}">
      <dgm:prSet phldrT="[Text]"/>
      <dgm:spPr/>
      <dgm:t>
        <a:bodyPr/>
        <a:lstStyle/>
        <a:p>
          <a:r>
            <a:rPr lang="en-US" dirty="0" smtClean="0"/>
            <a:t>iOS Devices</a:t>
          </a:r>
          <a:endParaRPr lang="en-US" dirty="0"/>
        </a:p>
      </dgm:t>
    </dgm:pt>
    <dgm:pt modelId="{EE8DAB1D-8352-9442-9470-231900C7AA61}" type="parTrans" cxnId="{09F8E252-1E42-374D-BB60-544175ACFF2F}">
      <dgm:prSet/>
      <dgm:spPr/>
      <dgm:t>
        <a:bodyPr/>
        <a:lstStyle/>
        <a:p>
          <a:endParaRPr lang="en-US"/>
        </a:p>
      </dgm:t>
    </dgm:pt>
    <dgm:pt modelId="{8E9C4A93-2C27-7345-A136-8678A12284B1}" type="sibTrans" cxnId="{09F8E252-1E42-374D-BB60-544175ACFF2F}">
      <dgm:prSet/>
      <dgm:spPr/>
      <dgm:t>
        <a:bodyPr/>
        <a:lstStyle/>
        <a:p>
          <a:endParaRPr lang="en-US"/>
        </a:p>
      </dgm:t>
    </dgm:pt>
    <dgm:pt modelId="{3322E323-6953-B445-A1F6-412EE83A7BEB}" type="pres">
      <dgm:prSet presAssocID="{FB6F5717-F659-AB4A-A974-9ED0E5E8C9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7084B8-19FB-EA49-9FDE-329C34B64009}" type="pres">
      <dgm:prSet presAssocID="{E497F965-63D0-5B4D-870E-965178884469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07773-1E3D-E545-AE4E-151F251EB3DD}" type="pres">
      <dgm:prSet presAssocID="{4CB37790-7741-514C-8A28-318787579F25}" presName="space" presStyleCnt="0"/>
      <dgm:spPr/>
    </dgm:pt>
    <dgm:pt modelId="{B7ACA2B8-5B9F-BB45-9C5A-128237AF751C}" type="pres">
      <dgm:prSet presAssocID="{3DCC0725-8AEB-E14B-B04A-8366FAAE400A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F8E252-1E42-374D-BB60-544175ACFF2F}" srcId="{FB6F5717-F659-AB4A-A974-9ED0E5E8C9B4}" destId="{3DCC0725-8AEB-E14B-B04A-8366FAAE400A}" srcOrd="1" destOrd="0" parTransId="{EE8DAB1D-8352-9442-9470-231900C7AA61}" sibTransId="{8E9C4A93-2C27-7345-A136-8678A12284B1}"/>
    <dgm:cxn modelId="{E7A7676F-1E44-1A4A-8EEC-1755F743D68F}" type="presOf" srcId="{E497F965-63D0-5B4D-870E-965178884469}" destId="{387084B8-19FB-EA49-9FDE-329C34B64009}" srcOrd="0" destOrd="0" presId="urn:microsoft.com/office/officeart/2005/8/layout/venn3"/>
    <dgm:cxn modelId="{D9D87B89-64E9-2246-BB4F-DA15B58EE11B}" srcId="{FB6F5717-F659-AB4A-A974-9ED0E5E8C9B4}" destId="{E497F965-63D0-5B4D-870E-965178884469}" srcOrd="0" destOrd="0" parTransId="{DFE0BD1D-BF4B-EF44-8DB3-692D07E3EFAA}" sibTransId="{4CB37790-7741-514C-8A28-318787579F25}"/>
    <dgm:cxn modelId="{62AEEAEF-293A-3F4F-89BC-AF28F03F110D}" type="presOf" srcId="{FB6F5717-F659-AB4A-A974-9ED0E5E8C9B4}" destId="{3322E323-6953-B445-A1F6-412EE83A7BEB}" srcOrd="0" destOrd="0" presId="urn:microsoft.com/office/officeart/2005/8/layout/venn3"/>
    <dgm:cxn modelId="{670857C4-A243-D349-800D-2FC2AB0D21E9}" type="presOf" srcId="{3DCC0725-8AEB-E14B-B04A-8366FAAE400A}" destId="{B7ACA2B8-5B9F-BB45-9C5A-128237AF751C}" srcOrd="0" destOrd="0" presId="urn:microsoft.com/office/officeart/2005/8/layout/venn3"/>
    <dgm:cxn modelId="{90904CCA-C02C-AC4A-8BBF-2AFE56D8257C}" type="presParOf" srcId="{3322E323-6953-B445-A1F6-412EE83A7BEB}" destId="{387084B8-19FB-EA49-9FDE-329C34B64009}" srcOrd="0" destOrd="0" presId="urn:microsoft.com/office/officeart/2005/8/layout/venn3"/>
    <dgm:cxn modelId="{481FD346-389E-D241-9FE4-898CF5E837E7}" type="presParOf" srcId="{3322E323-6953-B445-A1F6-412EE83A7BEB}" destId="{F0907773-1E3D-E545-AE4E-151F251EB3DD}" srcOrd="1" destOrd="0" presId="urn:microsoft.com/office/officeart/2005/8/layout/venn3"/>
    <dgm:cxn modelId="{150051EB-2FB8-114B-9F7B-63C1CB302080}" type="presParOf" srcId="{3322E323-6953-B445-A1F6-412EE83A7BEB}" destId="{B7ACA2B8-5B9F-BB45-9C5A-128237AF751C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84B8-19FB-EA49-9FDE-329C34B64009}">
      <dsp:nvSpPr>
        <dsp:cNvPr id="0" name=""/>
        <dsp:cNvSpPr/>
      </dsp:nvSpPr>
      <dsp:spPr>
        <a:xfrm>
          <a:off x="4762" y="341312"/>
          <a:ext cx="3381374" cy="33813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86088" tIns="38100" rIns="186088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Compromise PCs</a:t>
          </a:r>
          <a:endParaRPr lang="en-US" sz="3000" kern="1200" dirty="0"/>
        </a:p>
      </dsp:txBody>
      <dsp:txXfrm>
        <a:off x="499953" y="836503"/>
        <a:ext cx="2390992" cy="2390992"/>
      </dsp:txXfrm>
    </dsp:sp>
    <dsp:sp modelId="{B7ACA2B8-5B9F-BB45-9C5A-128237AF751C}">
      <dsp:nvSpPr>
        <dsp:cNvPr id="0" name=""/>
        <dsp:cNvSpPr/>
      </dsp:nvSpPr>
      <dsp:spPr>
        <a:xfrm>
          <a:off x="2709862" y="341312"/>
          <a:ext cx="3381374" cy="33813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86088" tIns="38100" rIns="186088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iOS Devices</a:t>
          </a:r>
          <a:endParaRPr lang="en-US" sz="3000" kern="1200" dirty="0"/>
        </a:p>
      </dsp:txBody>
      <dsp:txXfrm>
        <a:off x="3205053" y="836503"/>
        <a:ext cx="2390992" cy="2390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C0BB4-6670-9D4F-8088-0D3A80BA77E6}" type="datetimeFigureOut">
              <a:rPr lang="en-US" smtClean="0"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CD3D-69AE-B045-840C-9A6F80F3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49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48331-B095-7345-8328-AA242E51359D}" type="datetimeFigureOut">
              <a:rPr lang="en-US" smtClean="0"/>
              <a:t>9/3/14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CC01-E59A-3541-99B4-A9DB4F1D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51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2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35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11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0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4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4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9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9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0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1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7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5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CC01-E59A-3541-99B4-A9DB4F1DCF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4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626-C227-C14D-BCE6-139212682595}" type="datetime1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1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98C-8758-2C4D-845A-778BBCCBDE75}" type="datetime1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1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9B12-F4C2-9445-B6C4-C70E6FB35E2E}" type="datetime1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5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1A9A-E1F2-FC4C-A6B6-A07CD50F7330}" type="datetime1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53F4-88C3-6047-B0D4-C1F9231E316D}" type="datetime1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B67-11B0-F441-8A50-1A7A000E3F57}" type="datetime1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FD19-E7DB-0549-9B09-5988311327AA}" type="datetime1">
              <a:rPr lang="en-US" smtClean="0"/>
              <a:t>9/3/14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9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BE21-D498-5F48-A721-9283418D5A0B}" type="datetime1">
              <a:rPr lang="en-US" smtClean="0"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0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0372-B9FF-F840-AADB-23AC14CF8CD3}" type="datetime1">
              <a:rPr lang="en-US" smtClean="0"/>
              <a:t>9/3/14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7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8C77-883F-D248-816C-EBF24233FDA4}" type="datetime1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2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3EE-A44F-2B4D-BC60-DCA8A95D736C}" type="datetime1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22E4-4528-174B-847A-AE397F15B9B3}" type="datetime1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E62C-1578-E04D-9A77-AC828A8B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8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 Math"/>
          <a:ea typeface="+mj-ea"/>
          <a:cs typeface="Cambria Math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 Math"/>
          <a:ea typeface="+mn-ea"/>
          <a:cs typeface="Cambria Math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 Math"/>
          <a:ea typeface="+mn-ea"/>
          <a:cs typeface="Cambria Math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 Math"/>
          <a:ea typeface="+mn-ea"/>
          <a:cs typeface="Cambria Mat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Cambria Mat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3.gi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798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On the Feasibility of Large-Scale Infections of iOS Devices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947229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Tielei Wang</a:t>
            </a:r>
            <a:r>
              <a:rPr lang="en-US" sz="2400" dirty="0"/>
              <a:t>, </a:t>
            </a:r>
            <a:r>
              <a:rPr lang="en-US" sz="2400" dirty="0" err="1"/>
              <a:t>Yeongjin</a:t>
            </a:r>
            <a:r>
              <a:rPr lang="en-US" sz="2400" dirty="0"/>
              <a:t> Jang, </a:t>
            </a:r>
            <a:r>
              <a:rPr lang="en-US" sz="2400" dirty="0" err="1"/>
              <a:t>Yizheng</a:t>
            </a:r>
            <a:r>
              <a:rPr lang="en-US" sz="2400" dirty="0"/>
              <a:t> Chen, Simon Chung, Billy Lau, and </a:t>
            </a:r>
            <a:r>
              <a:rPr lang="en-US" sz="2400" dirty="0" err="1"/>
              <a:t>Wenke</a:t>
            </a:r>
            <a:r>
              <a:rPr lang="en-US" sz="2400" dirty="0"/>
              <a:t> Lee </a:t>
            </a:r>
            <a:endParaRPr lang="en-US" sz="2400" dirty="0" smtClean="0"/>
          </a:p>
          <a:p>
            <a:r>
              <a:rPr lang="en-US" sz="2400" dirty="0" smtClean="0"/>
              <a:t>Georgia Institute of Technology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 descr="C:\Users\billy\Dropbox\Work\mal_charger\images\gtisc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833" b="11111"/>
          <a:stretch>
            <a:fillRect/>
          </a:stretch>
        </p:blipFill>
        <p:spPr bwMode="auto">
          <a:xfrm>
            <a:off x="76200" y="76200"/>
            <a:ext cx="8991600" cy="685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9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FairPlay</a:t>
            </a:r>
            <a:r>
              <a:rPr lang="en-US" dirty="0" smtClean="0"/>
              <a:t> DRM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41103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Downloading apps from the App Store requires an Apple ID</a:t>
            </a:r>
          </a:p>
          <a:p>
            <a:r>
              <a:rPr lang="en-US" dirty="0" smtClean="0"/>
              <a:t>User </a:t>
            </a:r>
            <a:r>
              <a:rPr lang="en-US" dirty="0"/>
              <a:t>attempting to run an app downloaded by a different Apple ID on his iOS device needs to first enter the correct Apple ID and </a:t>
            </a:r>
            <a:r>
              <a:rPr lang="en-US" dirty="0" smtClean="0"/>
              <a:t>password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585" y="1600200"/>
            <a:ext cx="2511698" cy="44510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27498" y="6143823"/>
            <a:ext cx="5494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ambria Math"/>
                <a:cs typeface="Cambria Math"/>
              </a:rPr>
              <a:t>How to bypass the DRM protection?</a:t>
            </a:r>
          </a:p>
        </p:txBody>
      </p:sp>
    </p:spTree>
    <p:extLst>
      <p:ext uri="{BB962C8B-B14F-4D97-AF65-F5344CB8AC3E}">
        <p14:creationId xmlns:p14="http://schemas.microsoft.com/office/powerpoint/2010/main" val="379863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Observation: iTunes Syncing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1" y="2266950"/>
            <a:ext cx="8255000" cy="115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041" y="1749359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iTunes with </a:t>
            </a:r>
            <a:r>
              <a:rPr lang="en-US" b="1" dirty="0">
                <a:solidFill>
                  <a:srgbClr val="FF0000"/>
                </a:solidFill>
                <a:latin typeface="Cambria Math"/>
                <a:cs typeface="Cambria Math"/>
              </a:rPr>
              <a:t>Apple ID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47366" y="1749359"/>
            <a:ext cx="2796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 Math"/>
                <a:cs typeface="Cambria Math"/>
              </a:rPr>
              <a:t>iOS device with 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Apple ID B</a:t>
            </a:r>
            <a:endParaRPr lang="en-US" dirty="0" smtClean="0">
              <a:solidFill>
                <a:srgbClr val="FF0000"/>
              </a:solidFill>
              <a:latin typeface="Cambria Math"/>
              <a:cs typeface="Cambria Math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614" y="4717514"/>
            <a:ext cx="765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 Math"/>
                <a:cs typeface="Cambria Math"/>
              </a:rPr>
              <a:t>After syncing, apps purchased by Apple ID A can also run on the iOS device</a:t>
            </a:r>
            <a:endParaRPr lang="en-US" sz="2800" dirty="0">
              <a:latin typeface="Cambria Math"/>
              <a:cs typeface="Cambria Math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6743" y="3422650"/>
            <a:ext cx="60058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aseline="30000" dirty="0" smtClean="0">
                <a:latin typeface="Cambria Math"/>
                <a:cs typeface="Cambria Math"/>
              </a:rPr>
              <a:t>iTunes can authorize </a:t>
            </a:r>
            <a:r>
              <a:rPr lang="en-US" sz="3600" baseline="30000" dirty="0">
                <a:latin typeface="Cambria Math"/>
                <a:cs typeface="Cambria Math"/>
              </a:rPr>
              <a:t>an </a:t>
            </a:r>
            <a:r>
              <a:rPr lang="en-US" sz="3600" baseline="30000" dirty="0" smtClean="0">
                <a:latin typeface="Cambria Math"/>
                <a:cs typeface="Cambria Math"/>
              </a:rPr>
              <a:t>iOS</a:t>
            </a:r>
            <a:r>
              <a:rPr lang="en-US" sz="3600" dirty="0" smtClean="0">
                <a:latin typeface="Cambria Math"/>
                <a:cs typeface="Cambria Math"/>
              </a:rPr>
              <a:t> </a:t>
            </a:r>
            <a:r>
              <a:rPr lang="en-US" sz="3600" baseline="30000" dirty="0" smtClean="0">
                <a:latin typeface="Cambria Math"/>
                <a:cs typeface="Cambria Math"/>
              </a:rPr>
              <a:t>device</a:t>
            </a:r>
            <a:r>
              <a:rPr lang="en-US" sz="3600" dirty="0" smtClean="0">
                <a:latin typeface="Cambria Math"/>
                <a:cs typeface="Cambria Math"/>
              </a:rPr>
              <a:t> </a:t>
            </a:r>
            <a:r>
              <a:rPr lang="en-US" sz="3600" baseline="30000" dirty="0" smtClean="0">
                <a:latin typeface="Cambria Math"/>
                <a:cs typeface="Cambria Math"/>
              </a:rPr>
              <a:t>with </a:t>
            </a:r>
            <a:r>
              <a:rPr lang="en-US" sz="3600" baseline="30000" dirty="0">
                <a:latin typeface="Cambria Math"/>
                <a:cs typeface="Cambria Math"/>
              </a:rPr>
              <a:t>a different Apple ID to run its </a:t>
            </a:r>
            <a:r>
              <a:rPr lang="en-US" sz="3600" baseline="30000" dirty="0" smtClean="0">
                <a:latin typeface="Cambria Math"/>
                <a:cs typeface="Cambria Math"/>
              </a:rPr>
              <a:t>apps</a:t>
            </a:r>
            <a:endParaRPr lang="en-US" sz="36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17554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</a:t>
            </a:r>
            <a:r>
              <a:rPr lang="en-US" dirty="0" smtClean="0"/>
              <a:t>etailed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34025"/>
            <a:ext cx="7315200" cy="1024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041" y="1564693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iTunes with Apple ID A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7366" y="1564693"/>
            <a:ext cx="2796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 Math"/>
                <a:cs typeface="Cambria Math"/>
              </a:rPr>
              <a:t>iOS device with Apple ID B</a:t>
            </a:r>
            <a:endParaRPr lang="en-US" dirty="0" smtClean="0">
              <a:latin typeface="Cambria Math"/>
              <a:cs typeface="Cambria Math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588" y="2958153"/>
            <a:ext cx="6858000" cy="33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Man-in-the-Middle syncing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5" y="2233450"/>
            <a:ext cx="8116561" cy="4359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014" y="1388847"/>
            <a:ext cx="1334965" cy="815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430" y="1324029"/>
            <a:ext cx="435764" cy="9094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66688" y="1431071"/>
            <a:ext cx="1829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mbria Math"/>
                <a:cs typeface="Cambria Math"/>
              </a:rPr>
              <a:t>iOS device with </a:t>
            </a:r>
          </a:p>
          <a:p>
            <a:pPr algn="ctr"/>
            <a:r>
              <a:rPr lang="en-US" dirty="0" smtClean="0">
                <a:latin typeface="Cambria Math"/>
                <a:cs typeface="Cambria Math"/>
              </a:rPr>
              <a:t>Apple ID B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66243" y="1388847"/>
            <a:ext cx="2422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 Math"/>
                <a:cs typeface="Cambria Math"/>
              </a:rPr>
              <a:t>iTunes </a:t>
            </a:r>
            <a:r>
              <a:rPr lang="en-US" dirty="0" smtClean="0">
                <a:latin typeface="Cambria Math"/>
                <a:cs typeface="Cambria Math"/>
              </a:rPr>
              <a:t>with </a:t>
            </a:r>
            <a:r>
              <a:rPr lang="en-US" dirty="0" err="1" smtClean="0">
                <a:latin typeface="Cambria Math"/>
                <a:cs typeface="Cambria Math"/>
              </a:rPr>
              <a:t>Botmaster's</a:t>
            </a:r>
            <a:r>
              <a:rPr lang="en-US" dirty="0" smtClean="0">
                <a:latin typeface="Cambria Math"/>
                <a:cs typeface="Cambria Math"/>
              </a:rPr>
              <a:t> </a:t>
            </a:r>
          </a:p>
          <a:p>
            <a:pPr algn="ctr"/>
            <a:r>
              <a:rPr lang="en-US" dirty="0" smtClean="0">
                <a:latin typeface="Cambria Math"/>
                <a:cs typeface="Cambria Math"/>
              </a:rPr>
              <a:t>Apple </a:t>
            </a:r>
            <a:r>
              <a:rPr lang="en-US" dirty="0">
                <a:latin typeface="Cambria Math"/>
                <a:cs typeface="Cambria Math"/>
              </a:rPr>
              <a:t>ID 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027" y="1417638"/>
            <a:ext cx="1346662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1340" y="1417638"/>
            <a:ext cx="6985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9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Attackers can remotely </a:t>
            </a:r>
            <a:r>
              <a:rPr lang="en-US" dirty="0"/>
              <a:t>instruct </a:t>
            </a:r>
            <a:r>
              <a:rPr lang="en-US" dirty="0" smtClean="0"/>
              <a:t>an already compromised </a:t>
            </a:r>
            <a:r>
              <a:rPr lang="en-US" dirty="0"/>
              <a:t>computer to install </a:t>
            </a:r>
            <a:r>
              <a:rPr lang="en-US" dirty="0" smtClean="0"/>
              <a:t>apps on </a:t>
            </a:r>
            <a:r>
              <a:rPr lang="en-US" dirty="0"/>
              <a:t>a connected iOS device, completely bypassing DRM </a:t>
            </a:r>
            <a:r>
              <a:rPr lang="en-US" dirty="0" smtClean="0"/>
              <a:t>checks </a:t>
            </a:r>
          </a:p>
          <a:p>
            <a:r>
              <a:rPr lang="en-US" dirty="0" smtClean="0"/>
              <a:t>Even </a:t>
            </a:r>
            <a:r>
              <a:rPr lang="en-US" dirty="0"/>
              <a:t>if an app has been removed from the App Store, attackers can still distribute their own copies to </a:t>
            </a:r>
            <a:r>
              <a:rPr lang="en-US" dirty="0" err="1"/>
              <a:t>iOS</a:t>
            </a:r>
            <a:r>
              <a:rPr lang="en-US" dirty="0"/>
              <a:t> </a:t>
            </a:r>
            <a:r>
              <a:rPr lang="en-US" dirty="0" smtClean="0"/>
              <a:t>users </a:t>
            </a:r>
          </a:p>
          <a:p>
            <a:r>
              <a:rPr lang="en-US" dirty="0"/>
              <a:t>Although Apple has absolute control of the App Store, attackers can leverage </a:t>
            </a:r>
            <a:r>
              <a:rPr lang="en-US" dirty="0" err="1"/>
              <a:t>MitM</a:t>
            </a:r>
            <a:r>
              <a:rPr lang="en-US" dirty="0"/>
              <a:t> to build a covert distribution channel of </a:t>
            </a:r>
            <a:r>
              <a:rPr lang="en-US" dirty="0" err="1"/>
              <a:t>iOS</a:t>
            </a:r>
            <a:r>
              <a:rPr lang="en-US" dirty="0"/>
              <a:t> </a:t>
            </a:r>
            <a:r>
              <a:rPr lang="en-US" dirty="0" smtClean="0"/>
              <a:t>apps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Attack II: </a:t>
            </a:r>
            <a:r>
              <a:rPr lang="en-US" sz="3200" dirty="0"/>
              <a:t>Delivery of Attacker-Signed Apps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Apple allows developers to </a:t>
            </a:r>
            <a:r>
              <a:rPr lang="en-US" dirty="0" smtClean="0"/>
              <a:t>test their apps on </a:t>
            </a:r>
            <a:r>
              <a:rPr lang="en-US" dirty="0" err="1" smtClean="0"/>
              <a:t>iOS</a:t>
            </a:r>
            <a:r>
              <a:rPr lang="en-US" dirty="0" smtClean="0"/>
              <a:t> </a:t>
            </a:r>
            <a:r>
              <a:rPr lang="en-US" dirty="0"/>
              <a:t>devices through a process called device </a:t>
            </a:r>
            <a:r>
              <a:rPr lang="en-US" dirty="0" smtClean="0"/>
              <a:t>provisioning</a:t>
            </a:r>
            <a:endParaRPr lang="en-US" dirty="0"/>
          </a:p>
          <a:p>
            <a:r>
              <a:rPr lang="en-US" dirty="0" smtClean="0"/>
              <a:t>A compromised computer can be instructed to provision a plugged-in iOS device without user knowledge </a:t>
            </a:r>
          </a:p>
          <a:p>
            <a:r>
              <a:rPr lang="en-US" dirty="0" smtClean="0"/>
              <a:t>It allows the computer </a:t>
            </a:r>
            <a:r>
              <a:rPr lang="en-US" dirty="0"/>
              <a:t>to </a:t>
            </a:r>
            <a:r>
              <a:rPr lang="en-US" dirty="0" smtClean="0"/>
              <a:t>further install </a:t>
            </a:r>
            <a:r>
              <a:rPr lang="en-US" dirty="0"/>
              <a:t>any </a:t>
            </a:r>
            <a:r>
              <a:rPr lang="en-US" dirty="0" smtClean="0"/>
              <a:t>app signed by the attacker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 III: </a:t>
            </a:r>
            <a:r>
              <a:rPr lang="en-US" dirty="0"/>
              <a:t>Stealing Credentials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1814" cy="4525963"/>
          </a:xfrm>
        </p:spPr>
        <p:txBody>
          <a:bodyPr/>
          <a:lstStyle/>
          <a:p>
            <a:r>
              <a:rPr lang="en-US" dirty="0" smtClean="0"/>
              <a:t>iOS Sandboxing</a:t>
            </a:r>
          </a:p>
          <a:p>
            <a:pPr lvl="1"/>
            <a:r>
              <a:rPr lang="en-US" dirty="0" smtClean="0"/>
              <a:t>Each app has a unique home directory for its file</a:t>
            </a:r>
          </a:p>
          <a:p>
            <a:pPr lvl="1"/>
            <a:r>
              <a:rPr lang="en-US" dirty="0" smtClean="0"/>
              <a:t>Apps are restricted from accessing files stored by other apps or from making changes to the device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134" y="3749675"/>
            <a:ext cx="3884706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5913" y="3843691"/>
            <a:ext cx="1680623" cy="124428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 III: </a:t>
            </a:r>
            <a:r>
              <a:rPr lang="en-US" dirty="0"/>
              <a:t>Stealing Credentials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Many iOS apps store credentials in plaintext, because the developers </a:t>
            </a:r>
            <a:r>
              <a:rPr lang="en-US" sz="2800" dirty="0"/>
              <a:t>presume that the iOS sandbox can </a:t>
            </a:r>
            <a:r>
              <a:rPr lang="en-US" sz="2800" dirty="0" smtClean="0"/>
              <a:t>prevent </a:t>
            </a:r>
            <a:r>
              <a:rPr lang="en-US" sz="2800" dirty="0"/>
              <a:t>other apps from accessing files in their apps’ home </a:t>
            </a:r>
            <a:r>
              <a:rPr lang="en-US" sz="2800" dirty="0" smtClean="0"/>
              <a:t>directories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34" y="3595030"/>
            <a:ext cx="5498458" cy="19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III: Stealing Credentials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from </a:t>
            </a:r>
            <a:r>
              <a:rPr lang="en-US" dirty="0"/>
              <a:t>a USB connection, a host computer </a:t>
            </a:r>
            <a:r>
              <a:rPr lang="en-US" dirty="0" smtClean="0"/>
              <a:t>has access to </a:t>
            </a:r>
            <a:r>
              <a:rPr lang="en-US" dirty="0"/>
              <a:t>the contents of </a:t>
            </a:r>
            <a:r>
              <a:rPr lang="en-US" dirty="0" smtClean="0"/>
              <a:t>all apps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13" y="3749675"/>
            <a:ext cx="3884706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63492" y="3843691"/>
            <a:ext cx="1680623" cy="124428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00947" y="4826001"/>
            <a:ext cx="3141579" cy="267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7" y="4470401"/>
            <a:ext cx="736600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47" y="4293937"/>
            <a:ext cx="1828800" cy="111760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2900947" y="4852737"/>
            <a:ext cx="2900948" cy="150361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3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III: Stealing Credentials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proof of concept, we implemented a tool that can retrieve the cookies of Facebook and Gmail apps from a USB-connected </a:t>
            </a:r>
            <a:r>
              <a:rPr lang="en-US" dirty="0" err="1" smtClean="0"/>
              <a:t>iOS</a:t>
            </a:r>
            <a:r>
              <a:rPr lang="en-US" dirty="0" smtClean="0"/>
              <a:t> device</a:t>
            </a:r>
          </a:p>
          <a:p>
            <a:r>
              <a:rPr lang="en-US" dirty="0" smtClean="0"/>
              <a:t>By reusing the cookies, we successfully logged in as the iOS user via the web services for both Facebook and Gmail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7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and Motivation</a:t>
            </a:r>
          </a:p>
          <a:p>
            <a:endParaRPr lang="en-US" dirty="0"/>
          </a:p>
          <a:p>
            <a:r>
              <a:rPr lang="en-US" dirty="0" smtClean="0"/>
              <a:t>Security Risks in Connecting iOS Devices to Compromised PCs</a:t>
            </a:r>
          </a:p>
          <a:p>
            <a:endParaRPr lang="en-US" dirty="0"/>
          </a:p>
          <a:p>
            <a:r>
              <a:rPr lang="en-US" dirty="0" smtClean="0"/>
              <a:t>Measurement Results</a:t>
            </a:r>
          </a:p>
          <a:p>
            <a:endParaRPr lang="en-US" dirty="0"/>
          </a:p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636" y="1600200"/>
            <a:ext cx="5176911" cy="6181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9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and Motivation</a:t>
            </a:r>
          </a:p>
          <a:p>
            <a:endParaRPr lang="en-US" dirty="0"/>
          </a:p>
          <a:p>
            <a:r>
              <a:rPr lang="en-US" dirty="0" smtClean="0"/>
              <a:t>Security Risks of Connecting iOS Devices to Compromised PCs</a:t>
            </a:r>
          </a:p>
          <a:p>
            <a:endParaRPr lang="en-US" dirty="0"/>
          </a:p>
          <a:p>
            <a:r>
              <a:rPr lang="en-US" dirty="0" smtClean="0"/>
              <a:t>Measurement Results</a:t>
            </a:r>
          </a:p>
          <a:p>
            <a:endParaRPr lang="en-US" dirty="0"/>
          </a:p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636" y="4034827"/>
            <a:ext cx="4164038" cy="8358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3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of the Measurement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</a:t>
            </a:r>
            <a:r>
              <a:rPr lang="en-US" sz="2800" dirty="0"/>
              <a:t>quantitatively </a:t>
            </a:r>
            <a:r>
              <a:rPr lang="en-US" sz="2800" dirty="0" smtClean="0"/>
              <a:t>estimate how many users would connect iOS devices to compromised PCs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6971964"/>
              </p:ext>
            </p:extLst>
          </p:nvPr>
        </p:nvGraphicFramePr>
        <p:xfrm>
          <a:off x="1524000" y="27605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222" y="3470426"/>
            <a:ext cx="914400" cy="5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811" y="3419626"/>
            <a:ext cx="292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Query </a:t>
            </a:r>
            <a:r>
              <a:rPr lang="en-US" dirty="0" smtClean="0"/>
              <a:t>Dataset </a:t>
            </a:r>
          </a:p>
          <a:p>
            <a:pPr lvl="1"/>
            <a:r>
              <a:rPr lang="en-US" dirty="0" smtClean="0"/>
              <a:t>Obtained from two </a:t>
            </a:r>
            <a:r>
              <a:rPr lang="en-US" dirty="0"/>
              <a:t>large ISPs in the US, collected in 13 cities for five </a:t>
            </a:r>
            <a:r>
              <a:rPr lang="en-US" dirty="0" smtClean="0"/>
              <a:t>days </a:t>
            </a:r>
            <a:r>
              <a:rPr lang="en-US" dirty="0"/>
              <a:t>in </a:t>
            </a:r>
            <a:r>
              <a:rPr lang="en-US" dirty="0" smtClean="0"/>
              <a:t>Oct 2013 </a:t>
            </a:r>
          </a:p>
          <a:p>
            <a:pPr lvl="1"/>
            <a:r>
              <a:rPr lang="en-US" dirty="0"/>
              <a:t>54 million client IDs, 62 million queries, and 12 billion records daily from 13 sensors in </a:t>
            </a:r>
            <a:r>
              <a:rPr lang="en-US" dirty="0" smtClean="0"/>
              <a:t>total </a:t>
            </a:r>
          </a:p>
          <a:p>
            <a:r>
              <a:rPr lang="en-US" dirty="0"/>
              <a:t>Labeled C&amp;C Domains </a:t>
            </a:r>
            <a:endParaRPr lang="en-US" dirty="0" smtClean="0"/>
          </a:p>
          <a:p>
            <a:pPr lvl="1"/>
            <a:r>
              <a:rPr lang="en-US" dirty="0" smtClean="0"/>
              <a:t>Obtained command </a:t>
            </a:r>
            <a:r>
              <a:rPr lang="en-US" dirty="0"/>
              <a:t>and control (C&amp;C) domain names for botnets that </a:t>
            </a:r>
            <a:r>
              <a:rPr lang="en-US" dirty="0" err="1"/>
              <a:t>Damballa</a:t>
            </a:r>
            <a:r>
              <a:rPr lang="en-US" dirty="0"/>
              <a:t> is </a:t>
            </a:r>
            <a:r>
              <a:rPr lang="en-US" dirty="0" smtClean="0"/>
              <a:t>tracking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23</a:t>
            </a:fld>
            <a:endParaRPr lang="en-US"/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4739866" y="4532739"/>
            <a:ext cx="2968340" cy="764787"/>
          </a:xfrm>
          <a:prstGeom prst="bentConnector3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7" idx="0"/>
          </p:cNvCxnSpPr>
          <p:nvPr/>
        </p:nvCxnSpPr>
        <p:spPr>
          <a:xfrm>
            <a:off x="2615342" y="3705577"/>
            <a:ext cx="715436" cy="1376015"/>
          </a:xfrm>
          <a:prstGeom prst="bentConnector2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311523" y="2876647"/>
            <a:ext cx="2305740" cy="165785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Home</a:t>
            </a:r>
          </a:p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pic>
        <p:nvPicPr>
          <p:cNvPr id="8" name="Picture 3" descr="D:\Classes\CS 4700\assets\wrt54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84" y="4532740"/>
            <a:ext cx="1654521" cy="11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6578" y="2006633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192.168.0.1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259" y="4779034"/>
            <a:ext cx="166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192.168.0.3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4156" y="5466689"/>
            <a:ext cx="213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143.215.130.78</a:t>
            </a:r>
          </a:p>
        </p:txBody>
      </p:sp>
      <p:grpSp>
        <p:nvGrpSpPr>
          <p:cNvPr id="12" name="Group 11"/>
          <p:cNvGrpSpPr/>
          <p:nvPr/>
        </p:nvGrpSpPr>
        <p:grpSpPr>
          <a:xfrm flipH="1">
            <a:off x="3681438" y="3311559"/>
            <a:ext cx="1165372" cy="629130"/>
            <a:chOff x="1219200" y="4756974"/>
            <a:chExt cx="5181605" cy="1384995"/>
          </a:xfrm>
        </p:grpSpPr>
        <p:sp>
          <p:nvSpPr>
            <p:cNvPr id="13" name="Rectangular Callout 12"/>
            <p:cNvSpPr/>
            <p:nvPr/>
          </p:nvSpPr>
          <p:spPr>
            <a:xfrm>
              <a:off x="1219200" y="4756974"/>
              <a:ext cx="5181601" cy="1384995"/>
            </a:xfrm>
            <a:prstGeom prst="wedgeRectCallout">
              <a:avLst>
                <a:gd name="adj1" fmla="val 19274"/>
                <a:gd name="adj2" fmla="val 16858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NAT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90186" y="2030581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192.168.0.2</a:t>
            </a: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6694984" y="3099439"/>
            <a:ext cx="2305417" cy="16576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22" y="2419447"/>
            <a:ext cx="918482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86" y="4211891"/>
            <a:ext cx="914400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244" y="2582199"/>
            <a:ext cx="914400" cy="891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6947" y="1791368"/>
            <a:ext cx="3394953" cy="4136986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5093368" y="1417638"/>
            <a:ext cx="3154948" cy="1362994"/>
          </a:xfrm>
          <a:prstGeom prst="wedgeRectCallout">
            <a:avLst>
              <a:gd name="adj1" fmla="val -35296"/>
              <a:gd name="adj2" fmla="val 189923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 Math"/>
                <a:cs typeface="Cambria Math"/>
              </a:rPr>
              <a:t>We know DNS queries from this IP address</a:t>
            </a:r>
          </a:p>
          <a:p>
            <a:pPr algn="ctr"/>
            <a:endParaRPr lang="en-US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3263" y="1871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9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Step1: Determine Bot Population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24</a:t>
            </a:fld>
            <a:endParaRPr lang="en-US"/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4739866" y="4532739"/>
            <a:ext cx="2968340" cy="764787"/>
          </a:xfrm>
          <a:prstGeom prst="bentConnector3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7" idx="0"/>
          </p:cNvCxnSpPr>
          <p:nvPr/>
        </p:nvCxnSpPr>
        <p:spPr>
          <a:xfrm>
            <a:off x="2615342" y="3705577"/>
            <a:ext cx="715436" cy="1376015"/>
          </a:xfrm>
          <a:prstGeom prst="bentConnector2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311523" y="2876647"/>
            <a:ext cx="2305740" cy="165785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Home</a:t>
            </a:r>
          </a:p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pic>
        <p:nvPicPr>
          <p:cNvPr id="10" name="Picture 3" descr="D:\Classes\CS 4700\assets\wrt54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84" y="4532740"/>
            <a:ext cx="1654521" cy="11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56578" y="2006633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192.168.0.1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6259" y="4779034"/>
            <a:ext cx="166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192.168.0.3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90186" y="2030581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192.168.0.2</a:t>
            </a:r>
            <a:endParaRPr lang="en-US" dirty="0"/>
          </a:p>
        </p:txBody>
      </p:sp>
      <p:sp>
        <p:nvSpPr>
          <p:cNvPr id="26" name="Cloud 25"/>
          <p:cNvSpPr/>
          <p:nvPr/>
        </p:nvSpPr>
        <p:spPr>
          <a:xfrm>
            <a:off x="6694984" y="3099439"/>
            <a:ext cx="2305417" cy="16576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2" y="2419447"/>
            <a:ext cx="918482" cy="91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86" y="4211891"/>
            <a:ext cx="914400" cy="533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244" y="2582199"/>
            <a:ext cx="914400" cy="89179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690186" y="1871578"/>
            <a:ext cx="1811714" cy="4056775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323263" y="1871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Rectangular Callout 42"/>
          <p:cNvSpPr/>
          <p:nvPr/>
        </p:nvSpPr>
        <p:spPr>
          <a:xfrm>
            <a:off x="4424156" y="1737950"/>
            <a:ext cx="3154948" cy="1362994"/>
          </a:xfrm>
          <a:prstGeom prst="wedgeRectCallout">
            <a:avLst>
              <a:gd name="adj1" fmla="val -35296"/>
              <a:gd name="adj2" fmla="val 18992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 Math"/>
                <a:cs typeface="Cambria Math"/>
              </a:rPr>
              <a:t>If a CID queried any C&amp;C domain in a day, we consider it as having a bot at home for that day 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7706" y="3333847"/>
            <a:ext cx="3274194" cy="2594507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86" y="2678815"/>
            <a:ext cx="457200" cy="420624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004387" y="5978272"/>
            <a:ext cx="7805402" cy="87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 smtClean="0">
                <a:latin typeface="Cambria Math"/>
                <a:cs typeface="Cambria Math"/>
              </a:rPr>
              <a:t>473,506 infected CIDs on 10/12/2013. </a:t>
            </a:r>
          </a:p>
          <a:p>
            <a:pPr algn="ctr">
              <a:lnSpc>
                <a:spcPts val="3000"/>
              </a:lnSpc>
            </a:pPr>
            <a:endParaRPr lang="en-US" sz="32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02246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Step2: Exclude Mac </a:t>
            </a:r>
            <a:r>
              <a:rPr lang="en-US" dirty="0"/>
              <a:t>OS 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25</a:t>
            </a:fld>
            <a:endParaRPr lang="en-US"/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4739866" y="4532739"/>
            <a:ext cx="2968340" cy="764787"/>
          </a:xfrm>
          <a:prstGeom prst="bentConnector3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7" idx="0"/>
          </p:cNvCxnSpPr>
          <p:nvPr/>
        </p:nvCxnSpPr>
        <p:spPr>
          <a:xfrm>
            <a:off x="2615342" y="3705577"/>
            <a:ext cx="715436" cy="1376015"/>
          </a:xfrm>
          <a:prstGeom prst="bentConnector2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311523" y="2876647"/>
            <a:ext cx="2305740" cy="165785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Home</a:t>
            </a:r>
          </a:p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pic>
        <p:nvPicPr>
          <p:cNvPr id="10" name="Picture 3" descr="D:\Classes\CS 4700\assets\wrt54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84" y="4532740"/>
            <a:ext cx="1654521" cy="11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56578" y="2006633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192.168.0.1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6259" y="4779034"/>
            <a:ext cx="166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192.168.0.3</a:t>
            </a:r>
            <a:endParaRPr lang="en-US" dirty="0"/>
          </a:p>
        </p:txBody>
      </p:sp>
      <p:sp>
        <p:nvSpPr>
          <p:cNvPr id="26" name="Cloud 25"/>
          <p:cNvSpPr/>
          <p:nvPr/>
        </p:nvSpPr>
        <p:spPr>
          <a:xfrm>
            <a:off x="6694984" y="3099439"/>
            <a:ext cx="2305417" cy="16576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2" y="2419447"/>
            <a:ext cx="918482" cy="91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86" y="4211891"/>
            <a:ext cx="914400" cy="5334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323263" y="1871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27706" y="3333847"/>
            <a:ext cx="3274194" cy="2594507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86" y="2678815"/>
            <a:ext cx="457200" cy="420624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690186" y="5978272"/>
            <a:ext cx="6411077" cy="46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aseline="30000" dirty="0" smtClean="0">
                <a:latin typeface="Cambria Math"/>
                <a:cs typeface="Cambria Math"/>
              </a:rPr>
              <a:t>After excluding Mac OS X, we have 466,540 bot CIDs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3579" y="175548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mbria Math"/>
                <a:cs typeface="Cambria Math"/>
              </a:rPr>
              <a:t>Mac OS X is set to automatically check for security updates daily since version 10.6</a:t>
            </a:r>
            <a:endParaRPr lang="en-US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</a:br>
            <a:r>
              <a:rPr lang="en-US" dirty="0" err="1" smtClean="0">
                <a:solidFill>
                  <a:schemeClr val="tx1"/>
                </a:solidFill>
                <a:latin typeface="Cambria Math"/>
                <a:cs typeface="Cambria Math"/>
              </a:rPr>
              <a:t>swscan.apple.com</a:t>
            </a:r>
            <a:endParaRPr lang="en-US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ambria Math"/>
                <a:cs typeface="Cambria Math"/>
              </a:rPr>
              <a:t>swquery.apple.com</a:t>
            </a:r>
            <a:endParaRPr lang="en-US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ambria Math"/>
                <a:cs typeface="Cambria Math"/>
              </a:rPr>
              <a:t>swdist.apple.com</a:t>
            </a:r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ambria Math"/>
                <a:cs typeface="Cambria Math"/>
              </a:rPr>
              <a:t>swdownload.apple.com</a:t>
            </a:r>
            <a:endParaRPr lang="en-US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ambria Math"/>
                <a:cs typeface="Cambria Math"/>
              </a:rPr>
              <a:t>swcdn.apple.com</a:t>
            </a:r>
            <a:endParaRPr lang="en-US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endParaRPr lang="en-US" dirty="0" smtClean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78226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Step3: Determine </a:t>
            </a:r>
            <a:r>
              <a:rPr lang="en-US" dirty="0"/>
              <a:t>coexistence of </a:t>
            </a:r>
            <a:r>
              <a:rPr lang="en-US" dirty="0" smtClean="0"/>
              <a:t>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26</a:t>
            </a:fld>
            <a:endParaRPr lang="en-US"/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4739866" y="4532739"/>
            <a:ext cx="2968340" cy="764787"/>
          </a:xfrm>
          <a:prstGeom prst="bentConnector3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7" idx="0"/>
          </p:cNvCxnSpPr>
          <p:nvPr/>
        </p:nvCxnSpPr>
        <p:spPr>
          <a:xfrm>
            <a:off x="2615342" y="3705577"/>
            <a:ext cx="715436" cy="1376015"/>
          </a:xfrm>
          <a:prstGeom prst="bentConnector2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311523" y="2876647"/>
            <a:ext cx="2305740" cy="165785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Home</a:t>
            </a:r>
          </a:p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pic>
        <p:nvPicPr>
          <p:cNvPr id="10" name="Picture 3" descr="D:\Classes\CS 4700\assets\wrt54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84" y="4532740"/>
            <a:ext cx="1654521" cy="11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56578" y="2006633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192.168.0.1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6259" y="4779034"/>
            <a:ext cx="166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192.168.0.3</a:t>
            </a:r>
            <a:endParaRPr lang="en-US" dirty="0"/>
          </a:p>
        </p:txBody>
      </p:sp>
      <p:sp>
        <p:nvSpPr>
          <p:cNvPr id="26" name="Cloud 25"/>
          <p:cNvSpPr/>
          <p:nvPr/>
        </p:nvSpPr>
        <p:spPr>
          <a:xfrm>
            <a:off x="6694984" y="3099439"/>
            <a:ext cx="2305417" cy="16576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2" y="2419447"/>
            <a:ext cx="918482" cy="91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86" y="4211891"/>
            <a:ext cx="914400" cy="5334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323263" y="1871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86" y="2678815"/>
            <a:ext cx="457200" cy="4206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5521" y="1764368"/>
            <a:ext cx="53473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mbria Math"/>
                <a:cs typeface="Cambria Math"/>
              </a:rPr>
              <a:t>We used unique domains from two default apps and one service in iOS (the Weather app, Stocks app, and Location Services) to get a lower bound of CIDs containing </a:t>
            </a:r>
            <a:r>
              <a:rPr lang="en-US" sz="2400" dirty="0" err="1" smtClean="0">
                <a:latin typeface="Cambria Math"/>
                <a:cs typeface="Cambria Math"/>
              </a:rPr>
              <a:t>iOS</a:t>
            </a:r>
            <a:r>
              <a:rPr lang="en-US" sz="2400" dirty="0" smtClean="0">
                <a:latin typeface="Cambria Math"/>
                <a:cs typeface="Cambria Math"/>
              </a:rPr>
              <a:t> devices </a:t>
            </a:r>
          </a:p>
          <a:p>
            <a:pPr algn="ctr"/>
            <a:endParaRPr lang="en-US" dirty="0" smtClean="0">
              <a:latin typeface="Cambria Math"/>
              <a:cs typeface="Cambria Math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4573" y="5697522"/>
            <a:ext cx="6073633" cy="85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dirty="0">
                <a:latin typeface="Cambria Math"/>
                <a:cs typeface="Cambria Math"/>
              </a:rPr>
              <a:t>Of 466,540 CIDs without Mac OS X </a:t>
            </a:r>
            <a:r>
              <a:rPr lang="en-US" sz="2400" dirty="0" smtClean="0">
                <a:latin typeface="Cambria Math"/>
                <a:cs typeface="Cambria Math"/>
              </a:rPr>
              <a:t>traffic, </a:t>
            </a:r>
            <a:r>
              <a:rPr lang="en-US" sz="2400" dirty="0">
                <a:latin typeface="Cambria Math"/>
                <a:cs typeface="Cambria Math"/>
              </a:rPr>
              <a:t>142,907 </a:t>
            </a:r>
            <a:r>
              <a:rPr lang="en-US" sz="2400" dirty="0" smtClean="0">
                <a:latin typeface="Cambria Math"/>
                <a:cs typeface="Cambria Math"/>
              </a:rPr>
              <a:t>queried these domains</a:t>
            </a:r>
            <a:endParaRPr lang="en-US" sz="2400" baseline="30000" dirty="0" smtClean="0">
              <a:latin typeface="Cambria Math"/>
              <a:cs typeface="Cambria Mat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6211" y="2713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Step4: Determine Windows iTunes Purchase</a:t>
            </a:r>
            <a:r>
              <a:rPr lang="en-US" altLang="zh-CN" dirty="0" smtClean="0"/>
              <a:t>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Connecting iOS devices to a PC does not generate observable network traffic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27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323263" y="1871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88" y="3095961"/>
            <a:ext cx="3187700" cy="1117600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 rot="10800000" flipV="1">
            <a:off x="4739866" y="5040723"/>
            <a:ext cx="2968340" cy="764787"/>
          </a:xfrm>
          <a:prstGeom prst="bentConnector3">
            <a:avLst/>
          </a:prstGeom>
          <a:ln w="762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2615342" y="4213561"/>
            <a:ext cx="715436" cy="1376015"/>
          </a:xfrm>
          <a:prstGeom prst="bentConnector2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D:\Classes\CS 4700\assets\wrt54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84" y="5040724"/>
            <a:ext cx="1654521" cy="11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847" y="296495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Step4: Determine Windows iTunes Purchase</a:t>
            </a:r>
            <a:r>
              <a:rPr lang="en-US" altLang="zh-CN" dirty="0" smtClean="0"/>
              <a:t>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evidences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iTunes is installed on a user’s </a:t>
            </a:r>
            <a:r>
              <a:rPr lang="en-US" dirty="0" smtClean="0"/>
              <a:t>PC and </a:t>
            </a:r>
            <a:r>
              <a:rPr lang="en-US" dirty="0"/>
              <a:t>is also used to purchase some </a:t>
            </a:r>
            <a:r>
              <a:rPr lang="en-US" dirty="0" smtClean="0"/>
              <a:t>items </a:t>
            </a:r>
            <a:r>
              <a:rPr lang="en-US" dirty="0"/>
              <a:t>from the App Store, the user will eventually connect </a:t>
            </a:r>
            <a:r>
              <a:rPr lang="en-US" dirty="0" smtClean="0"/>
              <a:t>her iOS devices</a:t>
            </a:r>
            <a:r>
              <a:rPr lang="en-US" dirty="0"/>
              <a:t> </a:t>
            </a:r>
            <a:r>
              <a:rPr lang="en-US" dirty="0" smtClean="0"/>
              <a:t>to the 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28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323263" y="1871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518" y="4707198"/>
            <a:ext cx="31877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Step4: Determine Windows iTunes Purchase</a:t>
            </a:r>
            <a:r>
              <a:rPr lang="en-US" altLang="zh-CN" dirty="0" smtClean="0"/>
              <a:t>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199" y="1600200"/>
            <a:ext cx="8543201" cy="4525963"/>
          </a:xfrm>
        </p:spPr>
        <p:txBody>
          <a:bodyPr>
            <a:normAutofit/>
          </a:bodyPr>
          <a:lstStyle/>
          <a:p>
            <a:r>
              <a:rPr lang="en-US" altLang="zh-CN" sz="2800" i="1" dirty="0" smtClean="0"/>
              <a:t>Solution</a:t>
            </a:r>
            <a:r>
              <a:rPr lang="en-US" sz="2800" dirty="0" smtClean="0"/>
              <a:t>:  Leverage iOS heartbeat DNS queries </a:t>
            </a:r>
          </a:p>
          <a:p>
            <a:pPr lvl="1"/>
            <a:r>
              <a:rPr lang="en-US" sz="2400" dirty="0"/>
              <a:t>iOS devices must </a:t>
            </a:r>
            <a:r>
              <a:rPr lang="en-US" sz="2400" dirty="0" smtClean="0"/>
              <a:t>send </a:t>
            </a:r>
            <a:r>
              <a:rPr lang="en-US" sz="2400" dirty="0"/>
              <a:t>an HTTP </a:t>
            </a:r>
            <a:r>
              <a:rPr lang="en-US" sz="2400" dirty="0" smtClean="0"/>
              <a:t>request to </a:t>
            </a:r>
            <a:r>
              <a:rPr lang="en-US" sz="2400" dirty="0">
                <a:latin typeface="Verdana"/>
                <a:cs typeface="Verdana"/>
              </a:rPr>
              <a:t>init-p01st.push.apple.com</a:t>
            </a:r>
            <a:r>
              <a:rPr lang="en-US" sz="2400" dirty="0"/>
              <a:t> </a:t>
            </a:r>
            <a:r>
              <a:rPr lang="en-US" sz="2400" dirty="0" smtClean="0"/>
              <a:t>to get </a:t>
            </a:r>
            <a:r>
              <a:rPr lang="en-US" sz="2400" dirty="0"/>
              <a:t>push server configurations at least every </a:t>
            </a:r>
            <a:r>
              <a:rPr lang="en-US" sz="2400" dirty="0" smtClean="0"/>
              <a:t>1,800s 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29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89" y="3714841"/>
            <a:ext cx="914400" cy="533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89" y="4366310"/>
            <a:ext cx="918482" cy="9144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684421" y="4366310"/>
            <a:ext cx="684463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52316" y="4213911"/>
            <a:ext cx="160421" cy="294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79011" y="4219257"/>
            <a:ext cx="160421" cy="294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09480" y="4219257"/>
            <a:ext cx="160421" cy="294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28083" y="4219257"/>
            <a:ext cx="160421" cy="294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047790" y="4213911"/>
            <a:ext cx="160421" cy="294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84421" y="3567580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 Math"/>
                <a:cs typeface="Cambria Math"/>
              </a:rPr>
              <a:t>Heartbeat</a:t>
            </a:r>
          </a:p>
          <a:p>
            <a:pPr algn="ctr"/>
            <a:r>
              <a:rPr lang="en-US" dirty="0" smtClean="0">
                <a:latin typeface="Cambria Math"/>
                <a:cs typeface="Cambria Math"/>
              </a:rPr>
              <a:t>Query 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612104" y="4248241"/>
            <a:ext cx="265176" cy="25977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14154" y="4513362"/>
            <a:ext cx="945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Cambria Math"/>
                <a:cs typeface="Cambria Math"/>
              </a:rPr>
              <a:t>time</a:t>
            </a:r>
            <a:endParaRPr lang="en-US" sz="2800" i="1" baseline="-25000" dirty="0"/>
          </a:p>
        </p:txBody>
      </p:sp>
      <p:sp>
        <p:nvSpPr>
          <p:cNvPr id="46" name="Rectangle 45"/>
          <p:cNvSpPr/>
          <p:nvPr/>
        </p:nvSpPr>
        <p:spPr>
          <a:xfrm>
            <a:off x="4200366" y="3567580"/>
            <a:ext cx="1197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 Math"/>
                <a:cs typeface="Cambria Math"/>
              </a:rPr>
              <a:t>App Store </a:t>
            </a:r>
          </a:p>
          <a:p>
            <a:pPr algn="ctr"/>
            <a:r>
              <a:rPr lang="en-US" dirty="0" smtClean="0">
                <a:latin typeface="Cambria Math"/>
                <a:cs typeface="Cambria Math"/>
              </a:rPr>
              <a:t>Purchase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27099" y="4896883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2-hour time-windows</a:t>
            </a:r>
            <a:endParaRPr lang="en-US" dirty="0">
              <a:latin typeface="Cambria Math"/>
              <a:cs typeface="Cambria Math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099" y="4711304"/>
            <a:ext cx="2286000" cy="185579"/>
          </a:xfrm>
          <a:prstGeom prst="rect">
            <a:avLst/>
          </a:prstGeom>
        </p:spPr>
      </p:pic>
      <p:sp>
        <p:nvSpPr>
          <p:cNvPr id="52" name="Oval 51"/>
          <p:cNvSpPr>
            <a:spLocks noChangeAspect="1"/>
          </p:cNvSpPr>
          <p:nvPr/>
        </p:nvSpPr>
        <p:spPr>
          <a:xfrm>
            <a:off x="6553200" y="4230393"/>
            <a:ext cx="265176" cy="25977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ular Callout 53"/>
          <p:cNvSpPr/>
          <p:nvPr/>
        </p:nvSpPr>
        <p:spPr>
          <a:xfrm>
            <a:off x="2825103" y="5830495"/>
            <a:ext cx="1787001" cy="737346"/>
          </a:xfrm>
          <a:prstGeom prst="wedgeRectCallout">
            <a:avLst>
              <a:gd name="adj1" fmla="val 55623"/>
              <a:gd name="adj2" fmla="val -130054"/>
            </a:avLst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Issued from Windows PC</a:t>
            </a:r>
            <a:endParaRPr lang="en-US" dirty="0">
              <a:solidFill>
                <a:srgbClr val="000000"/>
              </a:solidFill>
              <a:latin typeface="Cambria Math"/>
              <a:cs typeface="Cambria Math"/>
            </a:endParaRPr>
          </a:p>
        </p:txBody>
      </p:sp>
      <p:sp>
        <p:nvSpPr>
          <p:cNvPr id="55" name="Rectangular Callout 54"/>
          <p:cNvSpPr/>
          <p:nvPr/>
        </p:nvSpPr>
        <p:spPr>
          <a:xfrm>
            <a:off x="5763206" y="5805386"/>
            <a:ext cx="1787001" cy="737346"/>
          </a:xfrm>
          <a:prstGeom prst="wedgeRectCallout">
            <a:avLst>
              <a:gd name="adj1" fmla="val 5953"/>
              <a:gd name="adj2" fmla="val -207832"/>
            </a:avLst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Issued from iOS</a:t>
            </a:r>
            <a:endParaRPr lang="en-US" dirty="0">
              <a:solidFill>
                <a:srgbClr val="000000"/>
              </a:solidFill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58962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Jekyll </a:t>
            </a:r>
            <a:r>
              <a:rPr lang="en-US" dirty="0"/>
              <a:t>on </a:t>
            </a:r>
            <a:r>
              <a:rPr lang="en-US" dirty="0" smtClean="0"/>
              <a:t>iOS [USENIX Security’13]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475348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created  a seemingly benign app named Jekyll and published it on the Apple App Store </a:t>
            </a:r>
          </a:p>
          <a:p>
            <a:r>
              <a:rPr lang="en-US" sz="2800" dirty="0" smtClean="0"/>
              <a:t>Jekyll can be instructed to carry out malicious tasks by reordering and rearranging benign functionalities  </a:t>
            </a:r>
          </a:p>
          <a:p>
            <a:r>
              <a:rPr lang="en-US" sz="2800" dirty="0" smtClean="0"/>
              <a:t>Conclusion: Apple’s vetting process cannot prevent malicious apps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290" y="1857400"/>
            <a:ext cx="2743510" cy="415465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Summary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23% of all bot population have connections with </a:t>
            </a:r>
            <a:r>
              <a:rPr lang="en-US" dirty="0" err="1" smtClean="0"/>
              <a:t>iOS</a:t>
            </a:r>
            <a:r>
              <a:rPr lang="en-US" dirty="0" smtClean="0"/>
              <a:t>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95" y="3288648"/>
            <a:ext cx="7315200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5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Summary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23% of all bot population have connections with </a:t>
            </a:r>
            <a:r>
              <a:rPr lang="en-US" dirty="0" err="1" smtClean="0"/>
              <a:t>iOS</a:t>
            </a:r>
            <a:r>
              <a:rPr lang="en-US" dirty="0" smtClean="0"/>
              <a:t>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51" y="2760663"/>
            <a:ext cx="63119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and Motivation</a:t>
            </a:r>
          </a:p>
          <a:p>
            <a:endParaRPr lang="en-US" dirty="0"/>
          </a:p>
          <a:p>
            <a:r>
              <a:rPr lang="en-US" dirty="0" smtClean="0"/>
              <a:t>Security Risks of Connecting iOS Devices to Compromised PCs</a:t>
            </a:r>
          </a:p>
          <a:p>
            <a:endParaRPr lang="en-US" dirty="0"/>
          </a:p>
          <a:p>
            <a:r>
              <a:rPr lang="en-US" dirty="0" smtClean="0"/>
              <a:t>Measurement Results</a:t>
            </a:r>
          </a:p>
          <a:p>
            <a:endParaRPr lang="en-US" dirty="0"/>
          </a:p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636" y="5058919"/>
            <a:ext cx="2289519" cy="8358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Demonstrated </a:t>
            </a:r>
            <a:r>
              <a:rPr lang="en-US" smtClean="0"/>
              <a:t>attacks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Bypass Apple DRM and install Apple-signed malicious </a:t>
            </a:r>
            <a:r>
              <a:rPr lang="en-US" dirty="0" smtClean="0"/>
              <a:t>apps</a:t>
            </a:r>
          </a:p>
          <a:p>
            <a:pPr lvl="1"/>
            <a:r>
              <a:rPr lang="en-US" dirty="0"/>
              <a:t>Stealthily provision the devices and install attacker-signed malicious </a:t>
            </a:r>
            <a:r>
              <a:rPr lang="en-US" dirty="0" smtClean="0"/>
              <a:t>apps</a:t>
            </a:r>
          </a:p>
          <a:p>
            <a:pPr lvl="1"/>
            <a:r>
              <a:rPr lang="en-US" dirty="0"/>
              <a:t>Obtain app credentials (e.g., Gmail and Facebook cookies)</a:t>
            </a:r>
            <a:endParaRPr lang="en-US" dirty="0" smtClean="0"/>
          </a:p>
          <a:p>
            <a:r>
              <a:rPr lang="en-US" dirty="0"/>
              <a:t>Measurement Results: 23% of all bot population have connections with </a:t>
            </a:r>
            <a:r>
              <a:rPr lang="en-US" dirty="0" err="1"/>
              <a:t>iOS</a:t>
            </a:r>
            <a:r>
              <a:rPr lang="en-US" dirty="0"/>
              <a:t> </a:t>
            </a:r>
            <a:r>
              <a:rPr lang="en-US" dirty="0" smtClean="0"/>
              <a:t>devices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9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Limitation of Jekyll Apps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3182852"/>
            <a:ext cx="8481814" cy="2943312"/>
          </a:xfrm>
        </p:spPr>
        <p:txBody>
          <a:bodyPr>
            <a:normAutofit/>
          </a:bodyPr>
          <a:lstStyle/>
          <a:p>
            <a:r>
              <a:rPr lang="en-US" dirty="0" smtClean="0"/>
              <a:t>Jekyll apps did not get a lot of downloads</a:t>
            </a:r>
          </a:p>
          <a:p>
            <a:pPr lvl="1"/>
            <a:r>
              <a:rPr lang="en-US" dirty="0" smtClean="0"/>
              <a:t>Malicious apps, like any other apps, have the challenge of attracting attention from users</a:t>
            </a:r>
          </a:p>
          <a:p>
            <a:pPr lvl="1"/>
            <a:r>
              <a:rPr lang="en-US" dirty="0" smtClean="0"/>
              <a:t>Such apps can only affect a limited number of iOS users who </a:t>
            </a:r>
            <a:r>
              <a:rPr lang="en-US" i="1" dirty="0" smtClean="0"/>
              <a:t>accidentally </a:t>
            </a:r>
            <a:r>
              <a:rPr lang="en-US" dirty="0" smtClean="0"/>
              <a:t>download and run them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51" y="1668050"/>
            <a:ext cx="7315200" cy="9144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023420"/>
            <a:ext cx="819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mbria Math"/>
                <a:cs typeface="Cambria Math"/>
              </a:rPr>
              <a:t>Is it feasible to proactively deliver malicious apps to iOS devices at scale?</a:t>
            </a:r>
            <a:endParaRPr lang="en-US" sz="3600" dirty="0">
              <a:latin typeface="Cambria Math"/>
              <a:cs typeface="Cambria Math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096" y="3495675"/>
            <a:ext cx="41148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9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Vector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reviewed the iOS app distribution channels, and confirmed that PCs </a:t>
            </a:r>
            <a:r>
              <a:rPr lang="en-US" sz="2800" dirty="0"/>
              <a:t>become a new attack vector to </a:t>
            </a:r>
            <a:r>
              <a:rPr lang="en-US" sz="2800" dirty="0" err="1"/>
              <a:t>iOS</a:t>
            </a:r>
            <a:r>
              <a:rPr lang="en-US" sz="2800" dirty="0"/>
              <a:t> </a:t>
            </a:r>
            <a:r>
              <a:rPr lang="en-US" sz="2800" dirty="0" smtClean="0"/>
              <a:t>devices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26157" y="4906371"/>
            <a:ext cx="258078" cy="1188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3939" y="4894763"/>
            <a:ext cx="43268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Install or remove apps </a:t>
            </a:r>
            <a:endParaRPr lang="en-US" sz="2400" dirty="0">
              <a:latin typeface="Cambria Math"/>
              <a:cs typeface="Cambria Math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Access data in mobile devices</a:t>
            </a:r>
            <a:endParaRPr lang="en-US" sz="2400" dirty="0">
              <a:latin typeface="Cambria Math"/>
              <a:cs typeface="Cambria Math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9250"/>
            <a:ext cx="9144000" cy="1282185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Demonstrated security risks in connecting iOS devices to compromised computers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Measured the overlap between iOS devices and compromised Windows PCs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21" y="2846400"/>
            <a:ext cx="5219700" cy="1422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and Motivation</a:t>
            </a:r>
          </a:p>
          <a:p>
            <a:endParaRPr lang="en-US" dirty="0"/>
          </a:p>
          <a:p>
            <a:r>
              <a:rPr lang="en-US" dirty="0" smtClean="0"/>
              <a:t>Security Risks in Connecting iOS Devices to Compromised PCs</a:t>
            </a:r>
          </a:p>
          <a:p>
            <a:endParaRPr lang="en-US" dirty="0"/>
          </a:p>
          <a:p>
            <a:r>
              <a:rPr lang="en-US" dirty="0" smtClean="0"/>
              <a:t>Measurement Results</a:t>
            </a:r>
          </a:p>
          <a:p>
            <a:endParaRPr lang="en-US" dirty="0"/>
          </a:p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635" y="2588076"/>
            <a:ext cx="7797521" cy="114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5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 I: Delivery </a:t>
            </a:r>
            <a:r>
              <a:rPr lang="en-US" dirty="0"/>
              <a:t>of </a:t>
            </a:r>
            <a:r>
              <a:rPr lang="en-US" dirty="0" smtClean="0"/>
              <a:t>Jekyll Apps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Intuition: Attacker downloads a Jekyll app, and then injects the Jekyll app to plugged-in </a:t>
            </a:r>
            <a:r>
              <a:rPr lang="en-US" dirty="0" err="1" smtClean="0"/>
              <a:t>iOS</a:t>
            </a:r>
            <a:r>
              <a:rPr lang="en-US" dirty="0" smtClean="0"/>
              <a:t> devices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Challenge: Digital Rights Management (DRM) technology in iOS prevents users from sharing apps among arbitrary </a:t>
            </a:r>
            <a:r>
              <a:rPr lang="en-US" dirty="0" err="1" smtClean="0"/>
              <a:t>iOS</a:t>
            </a:r>
            <a:r>
              <a:rPr lang="en-US" dirty="0" smtClean="0"/>
              <a:t>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E62C-1578-E04D-9A77-AC828A8BE71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308" y="2733875"/>
            <a:ext cx="52197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2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13901</TotalTime>
  <Words>1193</Words>
  <Application>Microsoft Macintosh PowerPoint</Application>
  <PresentationFormat>On-screen Show (4:3)</PresentationFormat>
  <Paragraphs>229</Paragraphs>
  <Slides>34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On the Feasibility of Large-Scale Infections of iOS Devices </vt:lpstr>
      <vt:lpstr>Outline</vt:lpstr>
      <vt:lpstr>Jekyll on iOS [USENIX Security’13]</vt:lpstr>
      <vt:lpstr>Key Limitation of Jekyll Apps</vt:lpstr>
      <vt:lpstr>Motivation</vt:lpstr>
      <vt:lpstr>Attack Vector</vt:lpstr>
      <vt:lpstr>Contributions</vt:lpstr>
      <vt:lpstr>Outline</vt:lpstr>
      <vt:lpstr>Attack I: Delivery of Jekyll Apps </vt:lpstr>
      <vt:lpstr>FairPlay DRM</vt:lpstr>
      <vt:lpstr>Key Observation: iTunes Syncing </vt:lpstr>
      <vt:lpstr>The Detailed Process</vt:lpstr>
      <vt:lpstr>The Man-in-the-Middle syncing</vt:lpstr>
      <vt:lpstr>Attack I Summary</vt:lpstr>
      <vt:lpstr>Attack II: Delivery of Attacker-Signed Apps </vt:lpstr>
      <vt:lpstr>Attack III: Stealing Credentials </vt:lpstr>
      <vt:lpstr>Attack III: Stealing Credentials </vt:lpstr>
      <vt:lpstr>Attack III: Stealing Credentials </vt:lpstr>
      <vt:lpstr>Attack III: Stealing Credentials </vt:lpstr>
      <vt:lpstr>Outline</vt:lpstr>
      <vt:lpstr>The Goal of the Measurement </vt:lpstr>
      <vt:lpstr>Two Main Datasets</vt:lpstr>
      <vt:lpstr>Basic Information</vt:lpstr>
      <vt:lpstr>Step1: Determine Bot Population </vt:lpstr>
      <vt:lpstr>Step2: Exclude Mac OS X </vt:lpstr>
      <vt:lpstr>Step3: Determine coexistence of iOS</vt:lpstr>
      <vt:lpstr>Step4: Determine Windows iTunes Purchases</vt:lpstr>
      <vt:lpstr>Step4: Determine Windows iTunes Purchases</vt:lpstr>
      <vt:lpstr>Step4: Determine Windows iTunes Purchases</vt:lpstr>
      <vt:lpstr>Measurement Summary </vt:lpstr>
      <vt:lpstr>Measurement Summary </vt:lpstr>
      <vt:lpstr>Outline</vt:lpstr>
      <vt:lpstr>Conclusion</vt:lpstr>
      <vt:lpstr>Questions?</vt:lpstr>
    </vt:vector>
  </TitlesOfParts>
  <Company>Gatech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Tielei Wang</dc:creator>
  <cp:lastModifiedBy>Tielei Wang</cp:lastModifiedBy>
  <cp:revision>376</cp:revision>
  <dcterms:created xsi:type="dcterms:W3CDTF">2014-08-15T02:45:04Z</dcterms:created>
  <dcterms:modified xsi:type="dcterms:W3CDTF">2014-09-04T01:27:56Z</dcterms:modified>
</cp:coreProperties>
</file>