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84"/>
  </p:notesMasterIdLst>
  <p:sldIdLst>
    <p:sldId id="256" r:id="rId2"/>
    <p:sldId id="257" r:id="rId3"/>
    <p:sldId id="34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55" r:id="rId71"/>
    <p:sldId id="347" r:id="rId72"/>
    <p:sldId id="348" r:id="rId73"/>
    <p:sldId id="349" r:id="rId74"/>
    <p:sldId id="350" r:id="rId75"/>
    <p:sldId id="351" r:id="rId76"/>
    <p:sldId id="352" r:id="rId77"/>
    <p:sldId id="353" r:id="rId78"/>
    <p:sldId id="354" r:id="rId79"/>
    <p:sldId id="340" r:id="rId80"/>
    <p:sldId id="341" r:id="rId81"/>
    <p:sldId id="342" r:id="rId82"/>
    <p:sldId id="356" r:id="rId8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E"/>
    <a:srgbClr val="4F81BD"/>
    <a:srgbClr val="95B3D7"/>
    <a:srgbClr val="99CCFF"/>
    <a:srgbClr val="1B368F"/>
    <a:srgbClr val="00007E"/>
    <a:srgbClr val="EDDA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9" autoAdjust="0"/>
    <p:restoredTop sz="91077" autoAdjust="0"/>
  </p:normalViewPr>
  <p:slideViewPr>
    <p:cSldViewPr showGuides="1">
      <p:cViewPr>
        <p:scale>
          <a:sx n="125" d="100"/>
          <a:sy n="125" d="100"/>
        </p:scale>
        <p:origin x="-1200" y="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6482F-0F4A-204F-A0CD-08B63EFE4D4A}"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C4C77155-6BE7-9F40-9AF7-220F51666591}">
      <dgm:prSet/>
      <dgm:spPr/>
      <dgm:t>
        <a:bodyPr/>
        <a:lstStyle/>
        <a:p>
          <a:pPr rtl="0"/>
          <a:r>
            <a:rPr lang="en-US" b="1" dirty="0" smtClean="0"/>
            <a:t>2011</a:t>
          </a:r>
          <a:r>
            <a:rPr lang="en-US" dirty="0" smtClean="0"/>
            <a:t/>
          </a:r>
          <a:br>
            <a:rPr lang="en-US" dirty="0" smtClean="0"/>
          </a:br>
          <a:r>
            <a:rPr lang="en-US" dirty="0" smtClean="0"/>
            <a:t>(51 new techniques)</a:t>
          </a:r>
          <a:endParaRPr lang="en-US" dirty="0"/>
        </a:p>
      </dgm:t>
    </dgm:pt>
    <dgm:pt modelId="{CD6B3D0D-2185-8A42-A06B-57BF2065B781}" type="parTrans" cxnId="{CD6C5F5F-B4E9-B748-9FAA-D606295D2A53}">
      <dgm:prSet/>
      <dgm:spPr/>
      <dgm:t>
        <a:bodyPr/>
        <a:lstStyle/>
        <a:p>
          <a:endParaRPr lang="en-US"/>
        </a:p>
      </dgm:t>
    </dgm:pt>
    <dgm:pt modelId="{64770DA2-25E2-AB42-8991-017992E823C0}" type="sibTrans" cxnId="{CD6C5F5F-B4E9-B748-9FAA-D606295D2A53}">
      <dgm:prSet/>
      <dgm:spPr/>
      <dgm:t>
        <a:bodyPr/>
        <a:lstStyle/>
        <a:p>
          <a:endParaRPr lang="en-US"/>
        </a:p>
      </dgm:t>
    </dgm:pt>
    <dgm:pt modelId="{85BB2BD2-D975-8F4F-9A32-A77DA7022A92}">
      <dgm:prSet custT="1"/>
      <dgm:spPr/>
      <dgm:t>
        <a:bodyPr/>
        <a:lstStyle/>
        <a:p>
          <a:pPr rtl="0"/>
          <a:r>
            <a:rPr lang="en-US" sz="1600" dirty="0" smtClean="0">
              <a:solidFill>
                <a:schemeClr val="tx2"/>
              </a:solidFill>
            </a:rPr>
            <a:t>BEAST</a:t>
          </a:r>
          <a:endParaRPr lang="en-US" sz="1600" dirty="0">
            <a:solidFill>
              <a:schemeClr val="tx2"/>
            </a:solidFill>
          </a:endParaRPr>
        </a:p>
      </dgm:t>
    </dgm:pt>
    <dgm:pt modelId="{703E933C-9AD7-D74C-8AE7-C6FD1571C917}" type="parTrans" cxnId="{45F8E17F-E8DB-4541-8232-B4A5E1893774}">
      <dgm:prSet/>
      <dgm:spPr/>
      <dgm:t>
        <a:bodyPr/>
        <a:lstStyle/>
        <a:p>
          <a:endParaRPr lang="en-US"/>
        </a:p>
      </dgm:t>
    </dgm:pt>
    <dgm:pt modelId="{771C1E3B-97BC-244B-9F4E-4B517B0AECC1}" type="sibTrans" cxnId="{45F8E17F-E8DB-4541-8232-B4A5E1893774}">
      <dgm:prSet/>
      <dgm:spPr/>
      <dgm:t>
        <a:bodyPr/>
        <a:lstStyle/>
        <a:p>
          <a:endParaRPr lang="en-US"/>
        </a:p>
      </dgm:t>
    </dgm:pt>
    <dgm:pt modelId="{17EA247E-7923-8843-A2C1-57E789CBB026}">
      <dgm:prSet/>
      <dgm:spPr/>
      <dgm:t>
        <a:bodyPr/>
        <a:lstStyle/>
        <a:p>
          <a:pPr rtl="0"/>
          <a:r>
            <a:rPr lang="en-US" b="1" dirty="0" smtClean="0"/>
            <a:t>2010</a:t>
          </a:r>
          <a:r>
            <a:rPr lang="en-US" dirty="0" smtClean="0"/>
            <a:t/>
          </a:r>
          <a:br>
            <a:rPr lang="en-US" dirty="0" smtClean="0"/>
          </a:br>
          <a:r>
            <a:rPr lang="en-US" dirty="0" smtClean="0"/>
            <a:t>(69 new techniques)</a:t>
          </a:r>
          <a:endParaRPr lang="en-US" dirty="0"/>
        </a:p>
      </dgm:t>
    </dgm:pt>
    <dgm:pt modelId="{9758805B-285A-4246-98AD-4ECD8DCCFE74}" type="parTrans" cxnId="{9CC761CB-05B9-7B49-A48C-76FB6E495DD7}">
      <dgm:prSet/>
      <dgm:spPr/>
      <dgm:t>
        <a:bodyPr/>
        <a:lstStyle/>
        <a:p>
          <a:endParaRPr lang="en-US"/>
        </a:p>
      </dgm:t>
    </dgm:pt>
    <dgm:pt modelId="{1A6736D6-B48F-904C-BA9F-B50CC02EE36E}" type="sibTrans" cxnId="{9CC761CB-05B9-7B49-A48C-76FB6E495DD7}">
      <dgm:prSet/>
      <dgm:spPr/>
      <dgm:t>
        <a:bodyPr/>
        <a:lstStyle/>
        <a:p>
          <a:endParaRPr lang="en-US"/>
        </a:p>
      </dgm:t>
    </dgm:pt>
    <dgm:pt modelId="{9E7CBCE9-97C0-DB44-BC10-B46C3AA2FB11}">
      <dgm:prSet custT="1"/>
      <dgm:spPr/>
      <dgm:t>
        <a:bodyPr/>
        <a:lstStyle/>
        <a:p>
          <a:pPr rtl="0"/>
          <a:r>
            <a:rPr lang="en-US" sz="1600" dirty="0" smtClean="0">
              <a:solidFill>
                <a:schemeClr val="tx2"/>
              </a:solidFill>
            </a:rPr>
            <a:t>'Padding Oracle' Crypto Attack</a:t>
          </a:r>
          <a:endParaRPr lang="en-US" sz="1600" dirty="0">
            <a:solidFill>
              <a:schemeClr val="tx2"/>
            </a:solidFill>
          </a:endParaRPr>
        </a:p>
      </dgm:t>
    </dgm:pt>
    <dgm:pt modelId="{92C1E542-41AF-2047-9628-4AFD1CF04628}" type="parTrans" cxnId="{A34CFD31-C9BE-0347-9B95-44060942AE2A}">
      <dgm:prSet/>
      <dgm:spPr/>
      <dgm:t>
        <a:bodyPr/>
        <a:lstStyle/>
        <a:p>
          <a:endParaRPr lang="en-US"/>
        </a:p>
      </dgm:t>
    </dgm:pt>
    <dgm:pt modelId="{13F0DBA8-9DEB-5740-9A2D-04BBF1F899F2}" type="sibTrans" cxnId="{A34CFD31-C9BE-0347-9B95-44060942AE2A}">
      <dgm:prSet/>
      <dgm:spPr/>
      <dgm:t>
        <a:bodyPr/>
        <a:lstStyle/>
        <a:p>
          <a:endParaRPr lang="en-US"/>
        </a:p>
      </dgm:t>
    </dgm:pt>
    <dgm:pt modelId="{DEAF79E7-4B78-4549-9932-BC803FC2A184}">
      <dgm:prSet/>
      <dgm:spPr/>
      <dgm:t>
        <a:bodyPr/>
        <a:lstStyle/>
        <a:p>
          <a:pPr rtl="0"/>
          <a:r>
            <a:rPr lang="en-US" b="1" dirty="0" smtClean="0"/>
            <a:t>2009</a:t>
          </a:r>
          <a:r>
            <a:rPr lang="en-US" dirty="0" smtClean="0"/>
            <a:t/>
          </a:r>
          <a:br>
            <a:rPr lang="en-US" dirty="0" smtClean="0"/>
          </a:br>
          <a:r>
            <a:rPr lang="en-US" dirty="0" smtClean="0"/>
            <a:t>(80 new techniques)</a:t>
          </a:r>
          <a:endParaRPr lang="en-US" dirty="0"/>
        </a:p>
      </dgm:t>
    </dgm:pt>
    <dgm:pt modelId="{EE82005C-4B8D-384A-BEAE-13CE1B147C06}" type="parTrans" cxnId="{0C2B1417-2F04-E44B-9942-A4F1ECB2597D}">
      <dgm:prSet/>
      <dgm:spPr/>
      <dgm:t>
        <a:bodyPr/>
        <a:lstStyle/>
        <a:p>
          <a:endParaRPr lang="en-US"/>
        </a:p>
      </dgm:t>
    </dgm:pt>
    <dgm:pt modelId="{528BCAA0-C415-5B4B-ADB6-36796EE804A4}" type="sibTrans" cxnId="{0C2B1417-2F04-E44B-9942-A4F1ECB2597D}">
      <dgm:prSet/>
      <dgm:spPr/>
      <dgm:t>
        <a:bodyPr/>
        <a:lstStyle/>
        <a:p>
          <a:endParaRPr lang="en-US"/>
        </a:p>
      </dgm:t>
    </dgm:pt>
    <dgm:pt modelId="{A6EF303A-9DCA-EB43-A6E2-E7DC5A2B3589}">
      <dgm:prSet custT="1"/>
      <dgm:spPr/>
      <dgm:t>
        <a:bodyPr/>
        <a:lstStyle/>
        <a:p>
          <a:pPr rtl="0"/>
          <a:r>
            <a:rPr lang="en-US" sz="1600" smtClean="0">
              <a:solidFill>
                <a:schemeClr val="tx2"/>
              </a:solidFill>
            </a:rPr>
            <a:t>Creating a rogue CA certificate</a:t>
          </a:r>
          <a:endParaRPr lang="en-US" sz="1600">
            <a:solidFill>
              <a:schemeClr val="tx2"/>
            </a:solidFill>
          </a:endParaRPr>
        </a:p>
      </dgm:t>
    </dgm:pt>
    <dgm:pt modelId="{07528FF0-EDFF-F145-8FD4-C1AE57ECD558}" type="parTrans" cxnId="{209A6D2F-097C-EA40-8F75-978C98A7DAD8}">
      <dgm:prSet/>
      <dgm:spPr/>
      <dgm:t>
        <a:bodyPr/>
        <a:lstStyle/>
        <a:p>
          <a:endParaRPr lang="en-US"/>
        </a:p>
      </dgm:t>
    </dgm:pt>
    <dgm:pt modelId="{A2617455-A0C6-4841-8BE6-B6CF8F3DB3CB}" type="sibTrans" cxnId="{209A6D2F-097C-EA40-8F75-978C98A7DAD8}">
      <dgm:prSet/>
      <dgm:spPr/>
      <dgm:t>
        <a:bodyPr/>
        <a:lstStyle/>
        <a:p>
          <a:endParaRPr lang="en-US"/>
        </a:p>
      </dgm:t>
    </dgm:pt>
    <dgm:pt modelId="{85CF5D2A-B5F2-0747-93E6-8A8FB0BE215E}">
      <dgm:prSet/>
      <dgm:spPr/>
      <dgm:t>
        <a:bodyPr/>
        <a:lstStyle/>
        <a:p>
          <a:pPr rtl="0"/>
          <a:r>
            <a:rPr lang="en-US" b="1" dirty="0" smtClean="0"/>
            <a:t>2008</a:t>
          </a:r>
          <a:r>
            <a:rPr lang="en-US" dirty="0" smtClean="0"/>
            <a:t/>
          </a:r>
          <a:br>
            <a:rPr lang="en-US" dirty="0" smtClean="0"/>
          </a:br>
          <a:r>
            <a:rPr lang="en-US" dirty="0" smtClean="0"/>
            <a:t>(70 new techniques)</a:t>
          </a:r>
          <a:endParaRPr lang="en-US" dirty="0"/>
        </a:p>
      </dgm:t>
    </dgm:pt>
    <dgm:pt modelId="{483AC43F-0EA8-2C4E-8F40-9380BACDA3CD}" type="parTrans" cxnId="{1DB4EB72-1860-5747-A362-9599AE2A0E1A}">
      <dgm:prSet/>
      <dgm:spPr/>
      <dgm:t>
        <a:bodyPr/>
        <a:lstStyle/>
        <a:p>
          <a:endParaRPr lang="en-US"/>
        </a:p>
      </dgm:t>
    </dgm:pt>
    <dgm:pt modelId="{885C7FFC-80D0-944F-BA66-E3FAE795FE39}" type="sibTrans" cxnId="{1DB4EB72-1860-5747-A362-9599AE2A0E1A}">
      <dgm:prSet/>
      <dgm:spPr/>
      <dgm:t>
        <a:bodyPr/>
        <a:lstStyle/>
        <a:p>
          <a:endParaRPr lang="en-US"/>
        </a:p>
      </dgm:t>
    </dgm:pt>
    <dgm:pt modelId="{E398D618-5F3C-B342-BCDE-C7C91AA80DFC}">
      <dgm:prSet custT="1"/>
      <dgm:spPr/>
      <dgm:t>
        <a:bodyPr/>
        <a:lstStyle/>
        <a:p>
          <a:pPr rtl="0"/>
          <a:r>
            <a:rPr lang="en-US" sz="1600" smtClean="0">
              <a:solidFill>
                <a:schemeClr val="tx2"/>
              </a:solidFill>
            </a:rPr>
            <a:t>GIFAR (GIF + JAR)</a:t>
          </a:r>
          <a:endParaRPr lang="en-US" sz="1600">
            <a:solidFill>
              <a:schemeClr val="tx2"/>
            </a:solidFill>
          </a:endParaRPr>
        </a:p>
      </dgm:t>
    </dgm:pt>
    <dgm:pt modelId="{9A066D9E-DA9E-2A4A-958A-0C6C014E01AE}" type="parTrans" cxnId="{C81215D1-8CFF-0647-8EDF-2CF2DFA3A35E}">
      <dgm:prSet/>
      <dgm:spPr/>
      <dgm:t>
        <a:bodyPr/>
        <a:lstStyle/>
        <a:p>
          <a:endParaRPr lang="en-US"/>
        </a:p>
      </dgm:t>
    </dgm:pt>
    <dgm:pt modelId="{0856C734-2AD7-784B-B68F-97D0AECEFE27}" type="sibTrans" cxnId="{C81215D1-8CFF-0647-8EDF-2CF2DFA3A35E}">
      <dgm:prSet/>
      <dgm:spPr/>
      <dgm:t>
        <a:bodyPr/>
        <a:lstStyle/>
        <a:p>
          <a:endParaRPr lang="en-US"/>
        </a:p>
      </dgm:t>
    </dgm:pt>
    <dgm:pt modelId="{CED22E04-5783-EC40-9962-4817A4F3D6AD}">
      <dgm:prSet/>
      <dgm:spPr/>
      <dgm:t>
        <a:bodyPr/>
        <a:lstStyle/>
        <a:p>
          <a:pPr rtl="0"/>
          <a:r>
            <a:rPr lang="en-US" b="1" dirty="0" smtClean="0"/>
            <a:t>2007</a:t>
          </a:r>
          <a:r>
            <a:rPr lang="en-US" dirty="0" smtClean="0"/>
            <a:t/>
          </a:r>
          <a:br>
            <a:rPr lang="en-US" dirty="0" smtClean="0"/>
          </a:br>
          <a:r>
            <a:rPr lang="en-US" dirty="0" smtClean="0"/>
            <a:t>(83 new techniques)</a:t>
          </a:r>
          <a:endParaRPr lang="en-US" dirty="0"/>
        </a:p>
      </dgm:t>
    </dgm:pt>
    <dgm:pt modelId="{DE3F5695-81ED-5448-9BD9-029E01517F9A}" type="parTrans" cxnId="{262E76BE-D80C-5344-B16A-966008573027}">
      <dgm:prSet/>
      <dgm:spPr/>
      <dgm:t>
        <a:bodyPr/>
        <a:lstStyle/>
        <a:p>
          <a:endParaRPr lang="en-US"/>
        </a:p>
      </dgm:t>
    </dgm:pt>
    <dgm:pt modelId="{549D3E70-3A36-104E-BE42-DA739D0E23F0}" type="sibTrans" cxnId="{262E76BE-D80C-5344-B16A-966008573027}">
      <dgm:prSet/>
      <dgm:spPr/>
      <dgm:t>
        <a:bodyPr/>
        <a:lstStyle/>
        <a:p>
          <a:endParaRPr lang="en-US"/>
        </a:p>
      </dgm:t>
    </dgm:pt>
    <dgm:pt modelId="{F44ECE19-ED19-4C42-90AE-709C10EC790F}">
      <dgm:prSet custT="1"/>
      <dgm:spPr/>
      <dgm:t>
        <a:bodyPr/>
        <a:lstStyle/>
        <a:p>
          <a:pPr rtl="0"/>
          <a:r>
            <a:rPr lang="en-US" sz="1600" dirty="0" smtClean="0">
              <a:solidFill>
                <a:schemeClr val="tx2"/>
              </a:solidFill>
            </a:rPr>
            <a:t>XSS Vulnerabilities in Common Shockwave Flash Files </a:t>
          </a:r>
          <a:endParaRPr lang="en-US" sz="1600" dirty="0">
            <a:solidFill>
              <a:schemeClr val="tx2"/>
            </a:solidFill>
          </a:endParaRPr>
        </a:p>
      </dgm:t>
    </dgm:pt>
    <dgm:pt modelId="{7754A136-20A0-E34E-A80B-F677342A69FE}" type="parTrans" cxnId="{C6CAAE17-5D5C-184E-A7B9-300E6156F36E}">
      <dgm:prSet/>
      <dgm:spPr/>
      <dgm:t>
        <a:bodyPr/>
        <a:lstStyle/>
        <a:p>
          <a:endParaRPr lang="en-US"/>
        </a:p>
      </dgm:t>
    </dgm:pt>
    <dgm:pt modelId="{6CB60904-4BA9-0448-91A1-BFA28E6425B8}" type="sibTrans" cxnId="{C6CAAE17-5D5C-184E-A7B9-300E6156F36E}">
      <dgm:prSet/>
      <dgm:spPr/>
      <dgm:t>
        <a:bodyPr/>
        <a:lstStyle/>
        <a:p>
          <a:endParaRPr lang="en-US"/>
        </a:p>
      </dgm:t>
    </dgm:pt>
    <dgm:pt modelId="{AFC59726-F1EC-8B44-BD81-CB776C953748}">
      <dgm:prSet/>
      <dgm:spPr/>
      <dgm:t>
        <a:bodyPr/>
        <a:lstStyle/>
        <a:p>
          <a:pPr rtl="0"/>
          <a:r>
            <a:rPr lang="en-US" b="1" dirty="0" smtClean="0"/>
            <a:t>2006</a:t>
          </a:r>
          <a:r>
            <a:rPr lang="en-US" dirty="0" smtClean="0"/>
            <a:t/>
          </a:r>
          <a:br>
            <a:rPr lang="en-US" dirty="0" smtClean="0"/>
          </a:br>
          <a:r>
            <a:rPr lang="en-US" dirty="0" smtClean="0"/>
            <a:t>(65 new techniques)</a:t>
          </a:r>
          <a:endParaRPr lang="en-US" dirty="0"/>
        </a:p>
      </dgm:t>
    </dgm:pt>
    <dgm:pt modelId="{6FE26CEA-57F8-6348-9EEC-640182F0DDE7}" type="parTrans" cxnId="{78E2B780-CC41-2840-8C23-4A71C7F0A648}">
      <dgm:prSet/>
      <dgm:spPr/>
      <dgm:t>
        <a:bodyPr/>
        <a:lstStyle/>
        <a:p>
          <a:endParaRPr lang="en-US"/>
        </a:p>
      </dgm:t>
    </dgm:pt>
    <dgm:pt modelId="{D4F2FFD9-9B2B-6245-8A2B-F0DA0E042702}" type="sibTrans" cxnId="{78E2B780-CC41-2840-8C23-4A71C7F0A648}">
      <dgm:prSet/>
      <dgm:spPr/>
      <dgm:t>
        <a:bodyPr/>
        <a:lstStyle/>
        <a:p>
          <a:endParaRPr lang="en-US"/>
        </a:p>
      </dgm:t>
    </dgm:pt>
    <dgm:pt modelId="{A8A37561-F42D-C442-9E74-6A587F7C1B79}">
      <dgm:prSet custT="1"/>
      <dgm:spPr/>
      <dgm:t>
        <a:bodyPr/>
        <a:lstStyle/>
        <a:p>
          <a:pPr rtl="0"/>
          <a:r>
            <a:rPr lang="en-US" sz="1600" dirty="0" smtClean="0">
              <a:solidFill>
                <a:schemeClr val="tx2"/>
              </a:solidFill>
            </a:rPr>
            <a:t>Web Browser Intranet Hacking / Port Scanning</a:t>
          </a:r>
          <a:endParaRPr lang="en-US" sz="1600" dirty="0">
            <a:solidFill>
              <a:schemeClr val="tx2"/>
            </a:solidFill>
          </a:endParaRPr>
        </a:p>
      </dgm:t>
    </dgm:pt>
    <dgm:pt modelId="{9573ADEF-690B-894B-A7ED-34557CD1CF2F}" type="parTrans" cxnId="{8E71830F-AAA7-9046-BE49-F30784FDCA3E}">
      <dgm:prSet/>
      <dgm:spPr/>
      <dgm:t>
        <a:bodyPr/>
        <a:lstStyle/>
        <a:p>
          <a:endParaRPr lang="en-US"/>
        </a:p>
      </dgm:t>
    </dgm:pt>
    <dgm:pt modelId="{970A7F32-0BC6-7B44-8F5F-099150AB5BB0}" type="sibTrans" cxnId="{8E71830F-AAA7-9046-BE49-F30784FDCA3E}">
      <dgm:prSet/>
      <dgm:spPr/>
      <dgm:t>
        <a:bodyPr/>
        <a:lstStyle/>
        <a:p>
          <a:endParaRPr lang="en-US"/>
        </a:p>
      </dgm:t>
    </dgm:pt>
    <dgm:pt modelId="{978246F7-49FD-0148-98E2-86641230891E}">
      <dgm:prSet/>
      <dgm:spPr/>
      <dgm:t>
        <a:bodyPr/>
        <a:lstStyle/>
        <a:p>
          <a:pPr rtl="0"/>
          <a:r>
            <a:rPr lang="en-US" b="1" dirty="0" smtClean="0"/>
            <a:t>2012</a:t>
          </a:r>
          <a:r>
            <a:rPr lang="en-US" dirty="0" smtClean="0"/>
            <a:t> </a:t>
          </a:r>
          <a:br>
            <a:rPr lang="en-US" dirty="0" smtClean="0"/>
          </a:br>
          <a:r>
            <a:rPr lang="en-US" dirty="0" smtClean="0"/>
            <a:t>(56 new techniques)</a:t>
          </a:r>
          <a:endParaRPr lang="en-US" dirty="0"/>
        </a:p>
      </dgm:t>
    </dgm:pt>
    <dgm:pt modelId="{36020B4B-A37F-EC49-A028-0BFC2B4DFE11}" type="parTrans" cxnId="{EB7883B2-F9D3-FA4C-8F16-B05356F6AF96}">
      <dgm:prSet/>
      <dgm:spPr/>
      <dgm:t>
        <a:bodyPr/>
        <a:lstStyle/>
        <a:p>
          <a:endParaRPr lang="en-US"/>
        </a:p>
      </dgm:t>
    </dgm:pt>
    <dgm:pt modelId="{819DC2C9-AB81-9945-91A1-B2F7A11CBF2D}" type="sibTrans" cxnId="{EB7883B2-F9D3-FA4C-8F16-B05356F6AF96}">
      <dgm:prSet/>
      <dgm:spPr/>
      <dgm:t>
        <a:bodyPr/>
        <a:lstStyle/>
        <a:p>
          <a:endParaRPr lang="en-US"/>
        </a:p>
      </dgm:t>
    </dgm:pt>
    <dgm:pt modelId="{3736A0AA-BE28-1940-A26A-B28639592EB1}">
      <dgm:prSet custT="1"/>
      <dgm:spPr/>
      <dgm:t>
        <a:bodyPr/>
        <a:lstStyle/>
        <a:p>
          <a:pPr rtl="0"/>
          <a:r>
            <a:rPr lang="en-US" sz="1600" dirty="0" smtClean="0">
              <a:solidFill>
                <a:schemeClr val="tx2"/>
              </a:solidFill>
            </a:rPr>
            <a:t>CRIME</a:t>
          </a:r>
          <a:endParaRPr lang="en-US" sz="1600" dirty="0">
            <a:solidFill>
              <a:schemeClr val="tx2"/>
            </a:solidFill>
          </a:endParaRPr>
        </a:p>
      </dgm:t>
    </dgm:pt>
    <dgm:pt modelId="{B67B63D3-C9C4-614A-B2D1-A7F5DE73AB90}" type="parTrans" cxnId="{1B11A9BF-DCBB-124F-BE95-E875D3467CC5}">
      <dgm:prSet/>
      <dgm:spPr/>
      <dgm:t>
        <a:bodyPr/>
        <a:lstStyle/>
        <a:p>
          <a:endParaRPr lang="en-US"/>
        </a:p>
      </dgm:t>
    </dgm:pt>
    <dgm:pt modelId="{1CC07706-4845-9F4B-86AE-97111F72EF21}" type="sibTrans" cxnId="{1B11A9BF-DCBB-124F-BE95-E875D3467CC5}">
      <dgm:prSet/>
      <dgm:spPr/>
      <dgm:t>
        <a:bodyPr/>
        <a:lstStyle/>
        <a:p>
          <a:endParaRPr lang="en-US"/>
        </a:p>
      </dgm:t>
    </dgm:pt>
    <dgm:pt modelId="{D4492698-65D8-5046-BF8E-F9ED0D30748C}" type="pres">
      <dgm:prSet presAssocID="{3CC6482F-0F4A-204F-A0CD-08B63EFE4D4A}" presName="Name0" presStyleCnt="0">
        <dgm:presLayoutVars>
          <dgm:dir/>
          <dgm:animLvl val="lvl"/>
          <dgm:resizeHandles val="exact"/>
        </dgm:presLayoutVars>
      </dgm:prSet>
      <dgm:spPr/>
      <dgm:t>
        <a:bodyPr/>
        <a:lstStyle/>
        <a:p>
          <a:endParaRPr lang="en-US"/>
        </a:p>
      </dgm:t>
    </dgm:pt>
    <dgm:pt modelId="{4B566BE0-F560-D240-939B-6EAC05DB3D42}" type="pres">
      <dgm:prSet presAssocID="{978246F7-49FD-0148-98E2-86641230891E}" presName="linNode" presStyleCnt="0"/>
      <dgm:spPr/>
      <dgm:t>
        <a:bodyPr/>
        <a:lstStyle/>
        <a:p>
          <a:endParaRPr lang="en-US"/>
        </a:p>
      </dgm:t>
    </dgm:pt>
    <dgm:pt modelId="{4991831B-34C6-FA44-8CE0-5677C3833F84}" type="pres">
      <dgm:prSet presAssocID="{978246F7-49FD-0148-98E2-86641230891E}" presName="parentText" presStyleLbl="node1" presStyleIdx="0" presStyleCnt="7">
        <dgm:presLayoutVars>
          <dgm:chMax val="1"/>
          <dgm:bulletEnabled val="1"/>
        </dgm:presLayoutVars>
      </dgm:prSet>
      <dgm:spPr/>
      <dgm:t>
        <a:bodyPr/>
        <a:lstStyle/>
        <a:p>
          <a:endParaRPr lang="en-US"/>
        </a:p>
      </dgm:t>
    </dgm:pt>
    <dgm:pt modelId="{BAC0EC1E-A733-9B43-9C30-538B07925EDF}" type="pres">
      <dgm:prSet presAssocID="{978246F7-49FD-0148-98E2-86641230891E}" presName="descendantText" presStyleLbl="alignAccFollowNode1" presStyleIdx="0" presStyleCnt="7">
        <dgm:presLayoutVars>
          <dgm:bulletEnabled val="1"/>
        </dgm:presLayoutVars>
      </dgm:prSet>
      <dgm:spPr/>
      <dgm:t>
        <a:bodyPr/>
        <a:lstStyle/>
        <a:p>
          <a:endParaRPr lang="en-US"/>
        </a:p>
      </dgm:t>
    </dgm:pt>
    <dgm:pt modelId="{9169E44B-979C-7D40-80AF-3F8279821543}" type="pres">
      <dgm:prSet presAssocID="{819DC2C9-AB81-9945-91A1-B2F7A11CBF2D}" presName="sp" presStyleCnt="0"/>
      <dgm:spPr/>
      <dgm:t>
        <a:bodyPr/>
        <a:lstStyle/>
        <a:p>
          <a:endParaRPr lang="en-US"/>
        </a:p>
      </dgm:t>
    </dgm:pt>
    <dgm:pt modelId="{B60570DF-8639-3043-BD34-871E1FCEF678}" type="pres">
      <dgm:prSet presAssocID="{C4C77155-6BE7-9F40-9AF7-220F51666591}" presName="linNode" presStyleCnt="0"/>
      <dgm:spPr/>
      <dgm:t>
        <a:bodyPr/>
        <a:lstStyle/>
        <a:p>
          <a:endParaRPr lang="en-US"/>
        </a:p>
      </dgm:t>
    </dgm:pt>
    <dgm:pt modelId="{4A0F5F7D-A2B2-B043-8450-5AFC467E623E}" type="pres">
      <dgm:prSet presAssocID="{C4C77155-6BE7-9F40-9AF7-220F51666591}" presName="parentText" presStyleLbl="node1" presStyleIdx="1" presStyleCnt="7">
        <dgm:presLayoutVars>
          <dgm:chMax val="1"/>
          <dgm:bulletEnabled val="1"/>
        </dgm:presLayoutVars>
      </dgm:prSet>
      <dgm:spPr/>
      <dgm:t>
        <a:bodyPr/>
        <a:lstStyle/>
        <a:p>
          <a:endParaRPr lang="en-US"/>
        </a:p>
      </dgm:t>
    </dgm:pt>
    <dgm:pt modelId="{1CF65FD2-CCA0-DE41-A94A-D18C0F6B44E2}" type="pres">
      <dgm:prSet presAssocID="{C4C77155-6BE7-9F40-9AF7-220F51666591}" presName="descendantText" presStyleLbl="alignAccFollowNode1" presStyleIdx="1" presStyleCnt="7">
        <dgm:presLayoutVars>
          <dgm:bulletEnabled val="1"/>
        </dgm:presLayoutVars>
      </dgm:prSet>
      <dgm:spPr/>
      <dgm:t>
        <a:bodyPr/>
        <a:lstStyle/>
        <a:p>
          <a:endParaRPr lang="en-US"/>
        </a:p>
      </dgm:t>
    </dgm:pt>
    <dgm:pt modelId="{19492719-F559-374F-B19E-8CD9A5BAD2B8}" type="pres">
      <dgm:prSet presAssocID="{64770DA2-25E2-AB42-8991-017992E823C0}" presName="sp" presStyleCnt="0"/>
      <dgm:spPr/>
      <dgm:t>
        <a:bodyPr/>
        <a:lstStyle/>
        <a:p>
          <a:endParaRPr lang="en-US"/>
        </a:p>
      </dgm:t>
    </dgm:pt>
    <dgm:pt modelId="{352FB635-E1DA-1347-A4AD-96FAE382542B}" type="pres">
      <dgm:prSet presAssocID="{17EA247E-7923-8843-A2C1-57E789CBB026}" presName="linNode" presStyleCnt="0"/>
      <dgm:spPr/>
      <dgm:t>
        <a:bodyPr/>
        <a:lstStyle/>
        <a:p>
          <a:endParaRPr lang="en-US"/>
        </a:p>
      </dgm:t>
    </dgm:pt>
    <dgm:pt modelId="{C288D88C-5EF3-EB42-89A6-433CD7E58554}" type="pres">
      <dgm:prSet presAssocID="{17EA247E-7923-8843-A2C1-57E789CBB026}" presName="parentText" presStyleLbl="node1" presStyleIdx="2" presStyleCnt="7">
        <dgm:presLayoutVars>
          <dgm:chMax val="1"/>
          <dgm:bulletEnabled val="1"/>
        </dgm:presLayoutVars>
      </dgm:prSet>
      <dgm:spPr/>
      <dgm:t>
        <a:bodyPr/>
        <a:lstStyle/>
        <a:p>
          <a:endParaRPr lang="en-US"/>
        </a:p>
      </dgm:t>
    </dgm:pt>
    <dgm:pt modelId="{E89BDEA5-014C-2A44-907C-B849689F5FB8}" type="pres">
      <dgm:prSet presAssocID="{17EA247E-7923-8843-A2C1-57E789CBB026}" presName="descendantText" presStyleLbl="alignAccFollowNode1" presStyleIdx="2" presStyleCnt="7">
        <dgm:presLayoutVars>
          <dgm:bulletEnabled val="1"/>
        </dgm:presLayoutVars>
      </dgm:prSet>
      <dgm:spPr/>
      <dgm:t>
        <a:bodyPr/>
        <a:lstStyle/>
        <a:p>
          <a:endParaRPr lang="en-US"/>
        </a:p>
      </dgm:t>
    </dgm:pt>
    <dgm:pt modelId="{71A2FB98-DEF3-ED43-9BA2-80BF3DBABF47}" type="pres">
      <dgm:prSet presAssocID="{1A6736D6-B48F-904C-BA9F-B50CC02EE36E}" presName="sp" presStyleCnt="0"/>
      <dgm:spPr/>
      <dgm:t>
        <a:bodyPr/>
        <a:lstStyle/>
        <a:p>
          <a:endParaRPr lang="en-US"/>
        </a:p>
      </dgm:t>
    </dgm:pt>
    <dgm:pt modelId="{6DD0285A-77EF-5C46-92D5-82E7BCC8C780}" type="pres">
      <dgm:prSet presAssocID="{DEAF79E7-4B78-4549-9932-BC803FC2A184}" presName="linNode" presStyleCnt="0"/>
      <dgm:spPr/>
      <dgm:t>
        <a:bodyPr/>
        <a:lstStyle/>
        <a:p>
          <a:endParaRPr lang="en-US"/>
        </a:p>
      </dgm:t>
    </dgm:pt>
    <dgm:pt modelId="{8934B9D2-A262-2C4E-AE60-83F614114FBD}" type="pres">
      <dgm:prSet presAssocID="{DEAF79E7-4B78-4549-9932-BC803FC2A184}" presName="parentText" presStyleLbl="node1" presStyleIdx="3" presStyleCnt="7">
        <dgm:presLayoutVars>
          <dgm:chMax val="1"/>
          <dgm:bulletEnabled val="1"/>
        </dgm:presLayoutVars>
      </dgm:prSet>
      <dgm:spPr/>
      <dgm:t>
        <a:bodyPr/>
        <a:lstStyle/>
        <a:p>
          <a:endParaRPr lang="en-US"/>
        </a:p>
      </dgm:t>
    </dgm:pt>
    <dgm:pt modelId="{54CA2295-AAD5-904D-AA1B-F26D6EC021F8}" type="pres">
      <dgm:prSet presAssocID="{DEAF79E7-4B78-4549-9932-BC803FC2A184}" presName="descendantText" presStyleLbl="alignAccFollowNode1" presStyleIdx="3" presStyleCnt="7">
        <dgm:presLayoutVars>
          <dgm:bulletEnabled val="1"/>
        </dgm:presLayoutVars>
      </dgm:prSet>
      <dgm:spPr/>
      <dgm:t>
        <a:bodyPr/>
        <a:lstStyle/>
        <a:p>
          <a:endParaRPr lang="en-US"/>
        </a:p>
      </dgm:t>
    </dgm:pt>
    <dgm:pt modelId="{C6051A8D-9BAC-884B-8C1E-285CDF1F014A}" type="pres">
      <dgm:prSet presAssocID="{528BCAA0-C415-5B4B-ADB6-36796EE804A4}" presName="sp" presStyleCnt="0"/>
      <dgm:spPr/>
      <dgm:t>
        <a:bodyPr/>
        <a:lstStyle/>
        <a:p>
          <a:endParaRPr lang="en-US"/>
        </a:p>
      </dgm:t>
    </dgm:pt>
    <dgm:pt modelId="{75DC466C-FA11-8640-96D4-733E50FE9F61}" type="pres">
      <dgm:prSet presAssocID="{85CF5D2A-B5F2-0747-93E6-8A8FB0BE215E}" presName="linNode" presStyleCnt="0"/>
      <dgm:spPr/>
      <dgm:t>
        <a:bodyPr/>
        <a:lstStyle/>
        <a:p>
          <a:endParaRPr lang="en-US"/>
        </a:p>
      </dgm:t>
    </dgm:pt>
    <dgm:pt modelId="{B535B7C9-962F-9349-90B5-3DC3CEC89053}" type="pres">
      <dgm:prSet presAssocID="{85CF5D2A-B5F2-0747-93E6-8A8FB0BE215E}" presName="parentText" presStyleLbl="node1" presStyleIdx="4" presStyleCnt="7">
        <dgm:presLayoutVars>
          <dgm:chMax val="1"/>
          <dgm:bulletEnabled val="1"/>
        </dgm:presLayoutVars>
      </dgm:prSet>
      <dgm:spPr/>
      <dgm:t>
        <a:bodyPr/>
        <a:lstStyle/>
        <a:p>
          <a:endParaRPr lang="en-US"/>
        </a:p>
      </dgm:t>
    </dgm:pt>
    <dgm:pt modelId="{250E0141-BD92-6741-BEF0-1EE95C72988C}" type="pres">
      <dgm:prSet presAssocID="{85CF5D2A-B5F2-0747-93E6-8A8FB0BE215E}" presName="descendantText" presStyleLbl="alignAccFollowNode1" presStyleIdx="4" presStyleCnt="7">
        <dgm:presLayoutVars>
          <dgm:bulletEnabled val="1"/>
        </dgm:presLayoutVars>
      </dgm:prSet>
      <dgm:spPr/>
      <dgm:t>
        <a:bodyPr/>
        <a:lstStyle/>
        <a:p>
          <a:endParaRPr lang="en-US"/>
        </a:p>
      </dgm:t>
    </dgm:pt>
    <dgm:pt modelId="{E44CDB59-D0ED-BA41-A377-8D19C4579EDB}" type="pres">
      <dgm:prSet presAssocID="{885C7FFC-80D0-944F-BA66-E3FAE795FE39}" presName="sp" presStyleCnt="0"/>
      <dgm:spPr/>
      <dgm:t>
        <a:bodyPr/>
        <a:lstStyle/>
        <a:p>
          <a:endParaRPr lang="en-US"/>
        </a:p>
      </dgm:t>
    </dgm:pt>
    <dgm:pt modelId="{391353B5-CCA5-3B47-85F4-CB27F990D8D7}" type="pres">
      <dgm:prSet presAssocID="{CED22E04-5783-EC40-9962-4817A4F3D6AD}" presName="linNode" presStyleCnt="0"/>
      <dgm:spPr/>
      <dgm:t>
        <a:bodyPr/>
        <a:lstStyle/>
        <a:p>
          <a:endParaRPr lang="en-US"/>
        </a:p>
      </dgm:t>
    </dgm:pt>
    <dgm:pt modelId="{7CDC59C3-7D49-4543-B4A6-AA39885C54BF}" type="pres">
      <dgm:prSet presAssocID="{CED22E04-5783-EC40-9962-4817A4F3D6AD}" presName="parentText" presStyleLbl="node1" presStyleIdx="5" presStyleCnt="7">
        <dgm:presLayoutVars>
          <dgm:chMax val="1"/>
          <dgm:bulletEnabled val="1"/>
        </dgm:presLayoutVars>
      </dgm:prSet>
      <dgm:spPr/>
      <dgm:t>
        <a:bodyPr/>
        <a:lstStyle/>
        <a:p>
          <a:endParaRPr lang="en-US"/>
        </a:p>
      </dgm:t>
    </dgm:pt>
    <dgm:pt modelId="{EDE7CEFA-3650-8A42-8AFB-2467100992B4}" type="pres">
      <dgm:prSet presAssocID="{CED22E04-5783-EC40-9962-4817A4F3D6AD}" presName="descendantText" presStyleLbl="alignAccFollowNode1" presStyleIdx="5" presStyleCnt="7">
        <dgm:presLayoutVars>
          <dgm:bulletEnabled val="1"/>
        </dgm:presLayoutVars>
      </dgm:prSet>
      <dgm:spPr/>
      <dgm:t>
        <a:bodyPr/>
        <a:lstStyle/>
        <a:p>
          <a:endParaRPr lang="en-US"/>
        </a:p>
      </dgm:t>
    </dgm:pt>
    <dgm:pt modelId="{337DE824-CD1B-F44C-91BA-C2DE096808C5}" type="pres">
      <dgm:prSet presAssocID="{549D3E70-3A36-104E-BE42-DA739D0E23F0}" presName="sp" presStyleCnt="0"/>
      <dgm:spPr/>
      <dgm:t>
        <a:bodyPr/>
        <a:lstStyle/>
        <a:p>
          <a:endParaRPr lang="en-US"/>
        </a:p>
      </dgm:t>
    </dgm:pt>
    <dgm:pt modelId="{E200BF79-4C50-4548-A698-0A55B837F4D7}" type="pres">
      <dgm:prSet presAssocID="{AFC59726-F1EC-8B44-BD81-CB776C953748}" presName="linNode" presStyleCnt="0"/>
      <dgm:spPr/>
      <dgm:t>
        <a:bodyPr/>
        <a:lstStyle/>
        <a:p>
          <a:endParaRPr lang="en-US"/>
        </a:p>
      </dgm:t>
    </dgm:pt>
    <dgm:pt modelId="{9D711347-A778-9146-A837-37A31BF4D545}" type="pres">
      <dgm:prSet presAssocID="{AFC59726-F1EC-8B44-BD81-CB776C953748}" presName="parentText" presStyleLbl="node1" presStyleIdx="6" presStyleCnt="7">
        <dgm:presLayoutVars>
          <dgm:chMax val="1"/>
          <dgm:bulletEnabled val="1"/>
        </dgm:presLayoutVars>
      </dgm:prSet>
      <dgm:spPr/>
      <dgm:t>
        <a:bodyPr/>
        <a:lstStyle/>
        <a:p>
          <a:endParaRPr lang="en-US"/>
        </a:p>
      </dgm:t>
    </dgm:pt>
    <dgm:pt modelId="{DEF621A9-0A37-5C48-B629-4E18A676BD99}" type="pres">
      <dgm:prSet presAssocID="{AFC59726-F1EC-8B44-BD81-CB776C953748}" presName="descendantText" presStyleLbl="alignAccFollowNode1" presStyleIdx="6" presStyleCnt="7">
        <dgm:presLayoutVars>
          <dgm:bulletEnabled val="1"/>
        </dgm:presLayoutVars>
      </dgm:prSet>
      <dgm:spPr/>
      <dgm:t>
        <a:bodyPr/>
        <a:lstStyle/>
        <a:p>
          <a:endParaRPr lang="en-US"/>
        </a:p>
      </dgm:t>
    </dgm:pt>
  </dgm:ptLst>
  <dgm:cxnLst>
    <dgm:cxn modelId="{0C2B1417-2F04-E44B-9942-A4F1ECB2597D}" srcId="{3CC6482F-0F4A-204F-A0CD-08B63EFE4D4A}" destId="{DEAF79E7-4B78-4549-9932-BC803FC2A184}" srcOrd="3" destOrd="0" parTransId="{EE82005C-4B8D-384A-BEAE-13CE1B147C06}" sibTransId="{528BCAA0-C415-5B4B-ADB6-36796EE804A4}"/>
    <dgm:cxn modelId="{8B1B68AD-4AC8-C34D-AD73-41A24B8315EE}" type="presOf" srcId="{17EA247E-7923-8843-A2C1-57E789CBB026}" destId="{C288D88C-5EF3-EB42-89A6-433CD7E58554}" srcOrd="0" destOrd="0" presId="urn:microsoft.com/office/officeart/2005/8/layout/vList5"/>
    <dgm:cxn modelId="{262E76BE-D80C-5344-B16A-966008573027}" srcId="{3CC6482F-0F4A-204F-A0CD-08B63EFE4D4A}" destId="{CED22E04-5783-EC40-9962-4817A4F3D6AD}" srcOrd="5" destOrd="0" parTransId="{DE3F5695-81ED-5448-9BD9-029E01517F9A}" sibTransId="{549D3E70-3A36-104E-BE42-DA739D0E23F0}"/>
    <dgm:cxn modelId="{4C8E0CC6-20A7-5843-8EF6-1426FA7B1EA6}" type="presOf" srcId="{85BB2BD2-D975-8F4F-9A32-A77DA7022A92}" destId="{1CF65FD2-CCA0-DE41-A94A-D18C0F6B44E2}" srcOrd="0" destOrd="0" presId="urn:microsoft.com/office/officeart/2005/8/layout/vList5"/>
    <dgm:cxn modelId="{15EF7FD4-014D-324C-8FFA-A63740EE8FA1}" type="presOf" srcId="{DEAF79E7-4B78-4549-9932-BC803FC2A184}" destId="{8934B9D2-A262-2C4E-AE60-83F614114FBD}" srcOrd="0" destOrd="0" presId="urn:microsoft.com/office/officeart/2005/8/layout/vList5"/>
    <dgm:cxn modelId="{78E2B780-CC41-2840-8C23-4A71C7F0A648}" srcId="{3CC6482F-0F4A-204F-A0CD-08B63EFE4D4A}" destId="{AFC59726-F1EC-8B44-BD81-CB776C953748}" srcOrd="6" destOrd="0" parTransId="{6FE26CEA-57F8-6348-9EEC-640182F0DDE7}" sibTransId="{D4F2FFD9-9B2B-6245-8A2B-F0DA0E042702}"/>
    <dgm:cxn modelId="{1DB4EB72-1860-5747-A362-9599AE2A0E1A}" srcId="{3CC6482F-0F4A-204F-A0CD-08B63EFE4D4A}" destId="{85CF5D2A-B5F2-0747-93E6-8A8FB0BE215E}" srcOrd="4" destOrd="0" parTransId="{483AC43F-0EA8-2C4E-8F40-9380BACDA3CD}" sibTransId="{885C7FFC-80D0-944F-BA66-E3FAE795FE39}"/>
    <dgm:cxn modelId="{7AC13D69-78FF-9E48-B5C5-AB65DB895D7D}" type="presOf" srcId="{E398D618-5F3C-B342-BCDE-C7C91AA80DFC}" destId="{250E0141-BD92-6741-BEF0-1EE95C72988C}" srcOrd="0" destOrd="0" presId="urn:microsoft.com/office/officeart/2005/8/layout/vList5"/>
    <dgm:cxn modelId="{A34CFD31-C9BE-0347-9B95-44060942AE2A}" srcId="{17EA247E-7923-8843-A2C1-57E789CBB026}" destId="{9E7CBCE9-97C0-DB44-BC10-B46C3AA2FB11}" srcOrd="0" destOrd="0" parTransId="{92C1E542-41AF-2047-9628-4AFD1CF04628}" sibTransId="{13F0DBA8-9DEB-5740-9A2D-04BBF1F899F2}"/>
    <dgm:cxn modelId="{C0A33A67-7F6F-BF4D-B6FF-84A1476CD808}" type="presOf" srcId="{AFC59726-F1EC-8B44-BD81-CB776C953748}" destId="{9D711347-A778-9146-A837-37A31BF4D545}" srcOrd="0" destOrd="0" presId="urn:microsoft.com/office/officeart/2005/8/layout/vList5"/>
    <dgm:cxn modelId="{8E71830F-AAA7-9046-BE49-F30784FDCA3E}" srcId="{AFC59726-F1EC-8B44-BD81-CB776C953748}" destId="{A8A37561-F42D-C442-9E74-6A587F7C1B79}" srcOrd="0" destOrd="0" parTransId="{9573ADEF-690B-894B-A7ED-34557CD1CF2F}" sibTransId="{970A7F32-0BC6-7B44-8F5F-099150AB5BB0}"/>
    <dgm:cxn modelId="{209A6D2F-097C-EA40-8F75-978C98A7DAD8}" srcId="{DEAF79E7-4B78-4549-9932-BC803FC2A184}" destId="{A6EF303A-9DCA-EB43-A6E2-E7DC5A2B3589}" srcOrd="0" destOrd="0" parTransId="{07528FF0-EDFF-F145-8FD4-C1AE57ECD558}" sibTransId="{A2617455-A0C6-4841-8BE6-B6CF8F3DB3CB}"/>
    <dgm:cxn modelId="{4C1019FA-D518-A947-93D6-30002ED1F518}" type="presOf" srcId="{978246F7-49FD-0148-98E2-86641230891E}" destId="{4991831B-34C6-FA44-8CE0-5677C3833F84}" srcOrd="0" destOrd="0" presId="urn:microsoft.com/office/officeart/2005/8/layout/vList5"/>
    <dgm:cxn modelId="{9CC761CB-05B9-7B49-A48C-76FB6E495DD7}" srcId="{3CC6482F-0F4A-204F-A0CD-08B63EFE4D4A}" destId="{17EA247E-7923-8843-A2C1-57E789CBB026}" srcOrd="2" destOrd="0" parTransId="{9758805B-285A-4246-98AD-4ECD8DCCFE74}" sibTransId="{1A6736D6-B48F-904C-BA9F-B50CC02EE36E}"/>
    <dgm:cxn modelId="{5A0B27CF-BE5A-234A-8BFC-5701F895281E}" type="presOf" srcId="{3736A0AA-BE28-1940-A26A-B28639592EB1}" destId="{BAC0EC1E-A733-9B43-9C30-538B07925EDF}" srcOrd="0" destOrd="0" presId="urn:microsoft.com/office/officeart/2005/8/layout/vList5"/>
    <dgm:cxn modelId="{887D0A09-066D-4946-97BC-D6A874031DB2}" type="presOf" srcId="{9E7CBCE9-97C0-DB44-BC10-B46C3AA2FB11}" destId="{E89BDEA5-014C-2A44-907C-B849689F5FB8}" srcOrd="0" destOrd="0" presId="urn:microsoft.com/office/officeart/2005/8/layout/vList5"/>
    <dgm:cxn modelId="{A6AD7467-988F-3440-A0E9-CFBD0055FC83}" type="presOf" srcId="{A8A37561-F42D-C442-9E74-6A587F7C1B79}" destId="{DEF621A9-0A37-5C48-B629-4E18A676BD99}" srcOrd="0" destOrd="0" presId="urn:microsoft.com/office/officeart/2005/8/layout/vList5"/>
    <dgm:cxn modelId="{AA5F270B-856A-8A41-BC03-C68F90164D6C}" type="presOf" srcId="{C4C77155-6BE7-9F40-9AF7-220F51666591}" destId="{4A0F5F7D-A2B2-B043-8450-5AFC467E623E}" srcOrd="0" destOrd="0" presId="urn:microsoft.com/office/officeart/2005/8/layout/vList5"/>
    <dgm:cxn modelId="{76314D77-C5D3-9045-907C-62CC96EFDF91}" type="presOf" srcId="{85CF5D2A-B5F2-0747-93E6-8A8FB0BE215E}" destId="{B535B7C9-962F-9349-90B5-3DC3CEC89053}" srcOrd="0" destOrd="0" presId="urn:microsoft.com/office/officeart/2005/8/layout/vList5"/>
    <dgm:cxn modelId="{C81215D1-8CFF-0647-8EDF-2CF2DFA3A35E}" srcId="{85CF5D2A-B5F2-0747-93E6-8A8FB0BE215E}" destId="{E398D618-5F3C-B342-BCDE-C7C91AA80DFC}" srcOrd="0" destOrd="0" parTransId="{9A066D9E-DA9E-2A4A-958A-0C6C014E01AE}" sibTransId="{0856C734-2AD7-784B-B68F-97D0AECEFE27}"/>
    <dgm:cxn modelId="{1B11A9BF-DCBB-124F-BE95-E875D3467CC5}" srcId="{978246F7-49FD-0148-98E2-86641230891E}" destId="{3736A0AA-BE28-1940-A26A-B28639592EB1}" srcOrd="0" destOrd="0" parTransId="{B67B63D3-C9C4-614A-B2D1-A7F5DE73AB90}" sibTransId="{1CC07706-4845-9F4B-86AE-97111F72EF21}"/>
    <dgm:cxn modelId="{7CDC3625-D3B0-FB43-B56D-0735FA8DEA67}" type="presOf" srcId="{CED22E04-5783-EC40-9962-4817A4F3D6AD}" destId="{7CDC59C3-7D49-4543-B4A6-AA39885C54BF}" srcOrd="0" destOrd="0" presId="urn:microsoft.com/office/officeart/2005/8/layout/vList5"/>
    <dgm:cxn modelId="{A2CEB09B-6AEF-7840-BFCE-B889B0B21420}" type="presOf" srcId="{3CC6482F-0F4A-204F-A0CD-08B63EFE4D4A}" destId="{D4492698-65D8-5046-BF8E-F9ED0D30748C}" srcOrd="0" destOrd="0" presId="urn:microsoft.com/office/officeart/2005/8/layout/vList5"/>
    <dgm:cxn modelId="{47E0869E-5B27-7644-AEB0-27564FB9ED88}" type="presOf" srcId="{A6EF303A-9DCA-EB43-A6E2-E7DC5A2B3589}" destId="{54CA2295-AAD5-904D-AA1B-F26D6EC021F8}" srcOrd="0" destOrd="0" presId="urn:microsoft.com/office/officeart/2005/8/layout/vList5"/>
    <dgm:cxn modelId="{EB7883B2-F9D3-FA4C-8F16-B05356F6AF96}" srcId="{3CC6482F-0F4A-204F-A0CD-08B63EFE4D4A}" destId="{978246F7-49FD-0148-98E2-86641230891E}" srcOrd="0" destOrd="0" parTransId="{36020B4B-A37F-EC49-A028-0BFC2B4DFE11}" sibTransId="{819DC2C9-AB81-9945-91A1-B2F7A11CBF2D}"/>
    <dgm:cxn modelId="{CD6C5F5F-B4E9-B748-9FAA-D606295D2A53}" srcId="{3CC6482F-0F4A-204F-A0CD-08B63EFE4D4A}" destId="{C4C77155-6BE7-9F40-9AF7-220F51666591}" srcOrd="1" destOrd="0" parTransId="{CD6B3D0D-2185-8A42-A06B-57BF2065B781}" sibTransId="{64770DA2-25E2-AB42-8991-017992E823C0}"/>
    <dgm:cxn modelId="{45F8E17F-E8DB-4541-8232-B4A5E1893774}" srcId="{C4C77155-6BE7-9F40-9AF7-220F51666591}" destId="{85BB2BD2-D975-8F4F-9A32-A77DA7022A92}" srcOrd="0" destOrd="0" parTransId="{703E933C-9AD7-D74C-8AE7-C6FD1571C917}" sibTransId="{771C1E3B-97BC-244B-9F4E-4B517B0AECC1}"/>
    <dgm:cxn modelId="{81026BBF-8803-4F44-999C-7B09F9FEEF05}" type="presOf" srcId="{F44ECE19-ED19-4C42-90AE-709C10EC790F}" destId="{EDE7CEFA-3650-8A42-8AFB-2467100992B4}" srcOrd="0" destOrd="0" presId="urn:microsoft.com/office/officeart/2005/8/layout/vList5"/>
    <dgm:cxn modelId="{C6CAAE17-5D5C-184E-A7B9-300E6156F36E}" srcId="{CED22E04-5783-EC40-9962-4817A4F3D6AD}" destId="{F44ECE19-ED19-4C42-90AE-709C10EC790F}" srcOrd="0" destOrd="0" parTransId="{7754A136-20A0-E34E-A80B-F677342A69FE}" sibTransId="{6CB60904-4BA9-0448-91A1-BFA28E6425B8}"/>
    <dgm:cxn modelId="{35BE312B-51DF-5F4C-B5F8-C7CD9BB26D8F}" type="presParOf" srcId="{D4492698-65D8-5046-BF8E-F9ED0D30748C}" destId="{4B566BE0-F560-D240-939B-6EAC05DB3D42}" srcOrd="0" destOrd="0" presId="urn:microsoft.com/office/officeart/2005/8/layout/vList5"/>
    <dgm:cxn modelId="{F9422AE1-FC38-F145-9D30-A8BFDAD79F3D}" type="presParOf" srcId="{4B566BE0-F560-D240-939B-6EAC05DB3D42}" destId="{4991831B-34C6-FA44-8CE0-5677C3833F84}" srcOrd="0" destOrd="0" presId="urn:microsoft.com/office/officeart/2005/8/layout/vList5"/>
    <dgm:cxn modelId="{FA1D33BC-CB3D-D843-B831-C7DF0642F814}" type="presParOf" srcId="{4B566BE0-F560-D240-939B-6EAC05DB3D42}" destId="{BAC0EC1E-A733-9B43-9C30-538B07925EDF}" srcOrd="1" destOrd="0" presId="urn:microsoft.com/office/officeart/2005/8/layout/vList5"/>
    <dgm:cxn modelId="{0C89228C-5C0E-7847-8B4D-D37785CE159F}" type="presParOf" srcId="{D4492698-65D8-5046-BF8E-F9ED0D30748C}" destId="{9169E44B-979C-7D40-80AF-3F8279821543}" srcOrd="1" destOrd="0" presId="urn:microsoft.com/office/officeart/2005/8/layout/vList5"/>
    <dgm:cxn modelId="{7234ABB3-40DE-6847-92E2-720C8CEB2133}" type="presParOf" srcId="{D4492698-65D8-5046-BF8E-F9ED0D30748C}" destId="{B60570DF-8639-3043-BD34-871E1FCEF678}" srcOrd="2" destOrd="0" presId="urn:microsoft.com/office/officeart/2005/8/layout/vList5"/>
    <dgm:cxn modelId="{0C95A066-616E-F74E-A400-5649A9B4EB86}" type="presParOf" srcId="{B60570DF-8639-3043-BD34-871E1FCEF678}" destId="{4A0F5F7D-A2B2-B043-8450-5AFC467E623E}" srcOrd="0" destOrd="0" presId="urn:microsoft.com/office/officeart/2005/8/layout/vList5"/>
    <dgm:cxn modelId="{BCCACBFC-5C56-7F4C-A030-4C75FC672633}" type="presParOf" srcId="{B60570DF-8639-3043-BD34-871E1FCEF678}" destId="{1CF65FD2-CCA0-DE41-A94A-D18C0F6B44E2}" srcOrd="1" destOrd="0" presId="urn:microsoft.com/office/officeart/2005/8/layout/vList5"/>
    <dgm:cxn modelId="{DAF8C414-F65A-3B4D-94AB-08B993B67F86}" type="presParOf" srcId="{D4492698-65D8-5046-BF8E-F9ED0D30748C}" destId="{19492719-F559-374F-B19E-8CD9A5BAD2B8}" srcOrd="3" destOrd="0" presId="urn:microsoft.com/office/officeart/2005/8/layout/vList5"/>
    <dgm:cxn modelId="{3383D9BB-6989-6546-964D-C4E5FF864E58}" type="presParOf" srcId="{D4492698-65D8-5046-BF8E-F9ED0D30748C}" destId="{352FB635-E1DA-1347-A4AD-96FAE382542B}" srcOrd="4" destOrd="0" presId="urn:microsoft.com/office/officeart/2005/8/layout/vList5"/>
    <dgm:cxn modelId="{6ACBB45A-7937-3D40-B25B-5694F0543B53}" type="presParOf" srcId="{352FB635-E1DA-1347-A4AD-96FAE382542B}" destId="{C288D88C-5EF3-EB42-89A6-433CD7E58554}" srcOrd="0" destOrd="0" presId="urn:microsoft.com/office/officeart/2005/8/layout/vList5"/>
    <dgm:cxn modelId="{EE14AFDD-CC0F-E04C-90C4-5E9B39B5DBD2}" type="presParOf" srcId="{352FB635-E1DA-1347-A4AD-96FAE382542B}" destId="{E89BDEA5-014C-2A44-907C-B849689F5FB8}" srcOrd="1" destOrd="0" presId="urn:microsoft.com/office/officeart/2005/8/layout/vList5"/>
    <dgm:cxn modelId="{C6BEC5F4-3D40-4F49-9E4A-6EEB03830B98}" type="presParOf" srcId="{D4492698-65D8-5046-BF8E-F9ED0D30748C}" destId="{71A2FB98-DEF3-ED43-9BA2-80BF3DBABF47}" srcOrd="5" destOrd="0" presId="urn:microsoft.com/office/officeart/2005/8/layout/vList5"/>
    <dgm:cxn modelId="{0F6FD537-9AC8-3446-B14D-2460C437AB6A}" type="presParOf" srcId="{D4492698-65D8-5046-BF8E-F9ED0D30748C}" destId="{6DD0285A-77EF-5C46-92D5-82E7BCC8C780}" srcOrd="6" destOrd="0" presId="urn:microsoft.com/office/officeart/2005/8/layout/vList5"/>
    <dgm:cxn modelId="{1FEBA0A4-5213-994E-B045-5FCEA53932BA}" type="presParOf" srcId="{6DD0285A-77EF-5C46-92D5-82E7BCC8C780}" destId="{8934B9D2-A262-2C4E-AE60-83F614114FBD}" srcOrd="0" destOrd="0" presId="urn:microsoft.com/office/officeart/2005/8/layout/vList5"/>
    <dgm:cxn modelId="{6B0AFB17-D5A8-A04E-92F9-AD743E601D7C}" type="presParOf" srcId="{6DD0285A-77EF-5C46-92D5-82E7BCC8C780}" destId="{54CA2295-AAD5-904D-AA1B-F26D6EC021F8}" srcOrd="1" destOrd="0" presId="urn:microsoft.com/office/officeart/2005/8/layout/vList5"/>
    <dgm:cxn modelId="{93C2DB3E-CC37-3C4D-930E-6F18637D63C3}" type="presParOf" srcId="{D4492698-65D8-5046-BF8E-F9ED0D30748C}" destId="{C6051A8D-9BAC-884B-8C1E-285CDF1F014A}" srcOrd="7" destOrd="0" presId="urn:microsoft.com/office/officeart/2005/8/layout/vList5"/>
    <dgm:cxn modelId="{8517FC0A-6E7C-CD49-AC68-070ECC6DE8CA}" type="presParOf" srcId="{D4492698-65D8-5046-BF8E-F9ED0D30748C}" destId="{75DC466C-FA11-8640-96D4-733E50FE9F61}" srcOrd="8" destOrd="0" presId="urn:microsoft.com/office/officeart/2005/8/layout/vList5"/>
    <dgm:cxn modelId="{CCB6E679-FBEB-DA4E-A14F-4D0A3DAFCB74}" type="presParOf" srcId="{75DC466C-FA11-8640-96D4-733E50FE9F61}" destId="{B535B7C9-962F-9349-90B5-3DC3CEC89053}" srcOrd="0" destOrd="0" presId="urn:microsoft.com/office/officeart/2005/8/layout/vList5"/>
    <dgm:cxn modelId="{361E51D3-512F-FB45-A913-4C5412F79FB7}" type="presParOf" srcId="{75DC466C-FA11-8640-96D4-733E50FE9F61}" destId="{250E0141-BD92-6741-BEF0-1EE95C72988C}" srcOrd="1" destOrd="0" presId="urn:microsoft.com/office/officeart/2005/8/layout/vList5"/>
    <dgm:cxn modelId="{6380203E-A519-BF4A-80D6-B7F2E76F6582}" type="presParOf" srcId="{D4492698-65D8-5046-BF8E-F9ED0D30748C}" destId="{E44CDB59-D0ED-BA41-A377-8D19C4579EDB}" srcOrd="9" destOrd="0" presId="urn:microsoft.com/office/officeart/2005/8/layout/vList5"/>
    <dgm:cxn modelId="{C11351D5-7FBB-DC47-B2EB-B98C8B730887}" type="presParOf" srcId="{D4492698-65D8-5046-BF8E-F9ED0D30748C}" destId="{391353B5-CCA5-3B47-85F4-CB27F990D8D7}" srcOrd="10" destOrd="0" presId="urn:microsoft.com/office/officeart/2005/8/layout/vList5"/>
    <dgm:cxn modelId="{1CC745BA-B687-4E44-923A-52B5B89F6010}" type="presParOf" srcId="{391353B5-CCA5-3B47-85F4-CB27F990D8D7}" destId="{7CDC59C3-7D49-4543-B4A6-AA39885C54BF}" srcOrd="0" destOrd="0" presId="urn:microsoft.com/office/officeart/2005/8/layout/vList5"/>
    <dgm:cxn modelId="{AD15DE68-9E4E-2544-ABEB-B58633238C17}" type="presParOf" srcId="{391353B5-CCA5-3B47-85F4-CB27F990D8D7}" destId="{EDE7CEFA-3650-8A42-8AFB-2467100992B4}" srcOrd="1" destOrd="0" presId="urn:microsoft.com/office/officeart/2005/8/layout/vList5"/>
    <dgm:cxn modelId="{483E5241-F236-8D40-95F5-8CDDB684C8B7}" type="presParOf" srcId="{D4492698-65D8-5046-BF8E-F9ED0D30748C}" destId="{337DE824-CD1B-F44C-91BA-C2DE096808C5}" srcOrd="11" destOrd="0" presId="urn:microsoft.com/office/officeart/2005/8/layout/vList5"/>
    <dgm:cxn modelId="{2E5D7EBD-997C-974C-9C85-DEB9EEFF7F11}" type="presParOf" srcId="{D4492698-65D8-5046-BF8E-F9ED0D30748C}" destId="{E200BF79-4C50-4548-A698-0A55B837F4D7}" srcOrd="12" destOrd="0" presId="urn:microsoft.com/office/officeart/2005/8/layout/vList5"/>
    <dgm:cxn modelId="{C69EBF4E-7C93-2142-B81D-61B0459838EC}" type="presParOf" srcId="{E200BF79-4C50-4548-A698-0A55B837F4D7}" destId="{9D711347-A778-9146-A837-37A31BF4D545}" srcOrd="0" destOrd="0" presId="urn:microsoft.com/office/officeart/2005/8/layout/vList5"/>
    <dgm:cxn modelId="{18589481-E59A-5B4B-B0B1-F015EDE7BCAB}" type="presParOf" srcId="{E200BF79-4C50-4548-A698-0A55B837F4D7}" destId="{DEF621A9-0A37-5C48-B629-4E18A676BD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0EC1E-A733-9B43-9C30-538B07925EDF}">
      <dsp:nvSpPr>
        <dsp:cNvPr id="0" name=""/>
        <dsp:cNvSpPr/>
      </dsp:nvSpPr>
      <dsp:spPr>
        <a:xfrm rot="5400000">
          <a:off x="5155084" y="-2243347"/>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chemeClr val="tx2"/>
              </a:solidFill>
            </a:rPr>
            <a:t>CRIME</a:t>
          </a:r>
          <a:endParaRPr lang="en-US" sz="1600" kern="1200" dirty="0">
            <a:solidFill>
              <a:schemeClr val="tx2"/>
            </a:solidFill>
          </a:endParaRPr>
        </a:p>
      </dsp:txBody>
      <dsp:txXfrm rot="-5400000">
        <a:off x="2852927" y="81634"/>
        <a:ext cx="5049048" cy="421910"/>
      </dsp:txXfrm>
    </dsp:sp>
    <dsp:sp modelId="{4991831B-34C6-FA44-8CE0-5677C3833F84}">
      <dsp:nvSpPr>
        <dsp:cNvPr id="0" name=""/>
        <dsp:cNvSpPr/>
      </dsp:nvSpPr>
      <dsp:spPr>
        <a:xfrm>
          <a:off x="0" y="364"/>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2012</a:t>
          </a:r>
          <a:r>
            <a:rPr lang="en-US" sz="1600" kern="1200" dirty="0" smtClean="0"/>
            <a:t> </a:t>
          </a:r>
          <a:br>
            <a:rPr lang="en-US" sz="1600" kern="1200" dirty="0" smtClean="0"/>
          </a:br>
          <a:r>
            <a:rPr lang="en-US" sz="1600" kern="1200" dirty="0" smtClean="0"/>
            <a:t>(56 new techniques)</a:t>
          </a:r>
          <a:endParaRPr lang="en-US" sz="1600" kern="1200" dirty="0"/>
        </a:p>
      </dsp:txBody>
      <dsp:txXfrm>
        <a:off x="28530" y="28894"/>
        <a:ext cx="2795868" cy="527388"/>
      </dsp:txXfrm>
    </dsp:sp>
    <dsp:sp modelId="{1CF65FD2-CCA0-DE41-A94A-D18C0F6B44E2}">
      <dsp:nvSpPr>
        <dsp:cNvPr id="0" name=""/>
        <dsp:cNvSpPr/>
      </dsp:nvSpPr>
      <dsp:spPr>
        <a:xfrm rot="5400000">
          <a:off x="5155084" y="-1629676"/>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chemeClr val="tx2"/>
              </a:solidFill>
            </a:rPr>
            <a:t>BEAST</a:t>
          </a:r>
          <a:endParaRPr lang="en-US" sz="1600" kern="1200" dirty="0">
            <a:solidFill>
              <a:schemeClr val="tx2"/>
            </a:solidFill>
          </a:endParaRPr>
        </a:p>
      </dsp:txBody>
      <dsp:txXfrm rot="-5400000">
        <a:off x="2852927" y="695305"/>
        <a:ext cx="5049048" cy="421910"/>
      </dsp:txXfrm>
    </dsp:sp>
    <dsp:sp modelId="{4A0F5F7D-A2B2-B043-8450-5AFC467E623E}">
      <dsp:nvSpPr>
        <dsp:cNvPr id="0" name=""/>
        <dsp:cNvSpPr/>
      </dsp:nvSpPr>
      <dsp:spPr>
        <a:xfrm>
          <a:off x="0" y="614035"/>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2011</a:t>
          </a:r>
          <a:r>
            <a:rPr lang="en-US" sz="1600" kern="1200" dirty="0" smtClean="0"/>
            <a:t/>
          </a:r>
          <a:br>
            <a:rPr lang="en-US" sz="1600" kern="1200" dirty="0" smtClean="0"/>
          </a:br>
          <a:r>
            <a:rPr lang="en-US" sz="1600" kern="1200" dirty="0" smtClean="0"/>
            <a:t>(51 new techniques)</a:t>
          </a:r>
          <a:endParaRPr lang="en-US" sz="1600" kern="1200" dirty="0"/>
        </a:p>
      </dsp:txBody>
      <dsp:txXfrm>
        <a:off x="28530" y="642565"/>
        <a:ext cx="2795868" cy="527388"/>
      </dsp:txXfrm>
    </dsp:sp>
    <dsp:sp modelId="{E89BDEA5-014C-2A44-907C-B849689F5FB8}">
      <dsp:nvSpPr>
        <dsp:cNvPr id="0" name=""/>
        <dsp:cNvSpPr/>
      </dsp:nvSpPr>
      <dsp:spPr>
        <a:xfrm rot="5400000">
          <a:off x="5155084" y="-1016006"/>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chemeClr val="tx2"/>
              </a:solidFill>
            </a:rPr>
            <a:t>'Padding Oracle' Crypto Attack</a:t>
          </a:r>
          <a:endParaRPr lang="en-US" sz="1600" kern="1200" dirty="0">
            <a:solidFill>
              <a:schemeClr val="tx2"/>
            </a:solidFill>
          </a:endParaRPr>
        </a:p>
      </dsp:txBody>
      <dsp:txXfrm rot="-5400000">
        <a:off x="2852927" y="1308975"/>
        <a:ext cx="5049048" cy="421910"/>
      </dsp:txXfrm>
    </dsp:sp>
    <dsp:sp modelId="{C288D88C-5EF3-EB42-89A6-433CD7E58554}">
      <dsp:nvSpPr>
        <dsp:cNvPr id="0" name=""/>
        <dsp:cNvSpPr/>
      </dsp:nvSpPr>
      <dsp:spPr>
        <a:xfrm>
          <a:off x="0" y="1227705"/>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2010</a:t>
          </a:r>
          <a:r>
            <a:rPr lang="en-US" sz="1600" kern="1200" dirty="0" smtClean="0"/>
            <a:t/>
          </a:r>
          <a:br>
            <a:rPr lang="en-US" sz="1600" kern="1200" dirty="0" smtClean="0"/>
          </a:br>
          <a:r>
            <a:rPr lang="en-US" sz="1600" kern="1200" dirty="0" smtClean="0"/>
            <a:t>(69 new techniques)</a:t>
          </a:r>
          <a:endParaRPr lang="en-US" sz="1600" kern="1200" dirty="0"/>
        </a:p>
      </dsp:txBody>
      <dsp:txXfrm>
        <a:off x="28530" y="1256235"/>
        <a:ext cx="2795868" cy="527388"/>
      </dsp:txXfrm>
    </dsp:sp>
    <dsp:sp modelId="{54CA2295-AAD5-904D-AA1B-F26D6EC021F8}">
      <dsp:nvSpPr>
        <dsp:cNvPr id="0" name=""/>
        <dsp:cNvSpPr/>
      </dsp:nvSpPr>
      <dsp:spPr>
        <a:xfrm rot="5400000">
          <a:off x="5155084" y="-402335"/>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smtClean="0">
              <a:solidFill>
                <a:schemeClr val="tx2"/>
              </a:solidFill>
            </a:rPr>
            <a:t>Creating a rogue CA certificate</a:t>
          </a:r>
          <a:endParaRPr lang="en-US" sz="1600" kern="1200">
            <a:solidFill>
              <a:schemeClr val="tx2"/>
            </a:solidFill>
          </a:endParaRPr>
        </a:p>
      </dsp:txBody>
      <dsp:txXfrm rot="-5400000">
        <a:off x="2852927" y="1922646"/>
        <a:ext cx="5049048" cy="421910"/>
      </dsp:txXfrm>
    </dsp:sp>
    <dsp:sp modelId="{8934B9D2-A262-2C4E-AE60-83F614114FBD}">
      <dsp:nvSpPr>
        <dsp:cNvPr id="0" name=""/>
        <dsp:cNvSpPr/>
      </dsp:nvSpPr>
      <dsp:spPr>
        <a:xfrm>
          <a:off x="0" y="1841375"/>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2009</a:t>
          </a:r>
          <a:r>
            <a:rPr lang="en-US" sz="1600" kern="1200" dirty="0" smtClean="0"/>
            <a:t/>
          </a:r>
          <a:br>
            <a:rPr lang="en-US" sz="1600" kern="1200" dirty="0" smtClean="0"/>
          </a:br>
          <a:r>
            <a:rPr lang="en-US" sz="1600" kern="1200" dirty="0" smtClean="0"/>
            <a:t>(80 new techniques)</a:t>
          </a:r>
          <a:endParaRPr lang="en-US" sz="1600" kern="1200" dirty="0"/>
        </a:p>
      </dsp:txBody>
      <dsp:txXfrm>
        <a:off x="28530" y="1869905"/>
        <a:ext cx="2795868" cy="527388"/>
      </dsp:txXfrm>
    </dsp:sp>
    <dsp:sp modelId="{250E0141-BD92-6741-BEF0-1EE95C72988C}">
      <dsp:nvSpPr>
        <dsp:cNvPr id="0" name=""/>
        <dsp:cNvSpPr/>
      </dsp:nvSpPr>
      <dsp:spPr>
        <a:xfrm rot="5400000">
          <a:off x="5155084" y="211334"/>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smtClean="0">
              <a:solidFill>
                <a:schemeClr val="tx2"/>
              </a:solidFill>
            </a:rPr>
            <a:t>GIFAR (GIF + JAR)</a:t>
          </a:r>
          <a:endParaRPr lang="en-US" sz="1600" kern="1200">
            <a:solidFill>
              <a:schemeClr val="tx2"/>
            </a:solidFill>
          </a:endParaRPr>
        </a:p>
      </dsp:txBody>
      <dsp:txXfrm rot="-5400000">
        <a:off x="2852927" y="2536315"/>
        <a:ext cx="5049048" cy="421910"/>
      </dsp:txXfrm>
    </dsp:sp>
    <dsp:sp modelId="{B535B7C9-962F-9349-90B5-3DC3CEC89053}">
      <dsp:nvSpPr>
        <dsp:cNvPr id="0" name=""/>
        <dsp:cNvSpPr/>
      </dsp:nvSpPr>
      <dsp:spPr>
        <a:xfrm>
          <a:off x="0" y="2455046"/>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2008</a:t>
          </a:r>
          <a:r>
            <a:rPr lang="en-US" sz="1600" kern="1200" dirty="0" smtClean="0"/>
            <a:t/>
          </a:r>
          <a:br>
            <a:rPr lang="en-US" sz="1600" kern="1200" dirty="0" smtClean="0"/>
          </a:br>
          <a:r>
            <a:rPr lang="en-US" sz="1600" kern="1200" dirty="0" smtClean="0"/>
            <a:t>(70 new techniques)</a:t>
          </a:r>
          <a:endParaRPr lang="en-US" sz="1600" kern="1200" dirty="0"/>
        </a:p>
      </dsp:txBody>
      <dsp:txXfrm>
        <a:off x="28530" y="2483576"/>
        <a:ext cx="2795868" cy="527388"/>
      </dsp:txXfrm>
    </dsp:sp>
    <dsp:sp modelId="{EDE7CEFA-3650-8A42-8AFB-2467100992B4}">
      <dsp:nvSpPr>
        <dsp:cNvPr id="0" name=""/>
        <dsp:cNvSpPr/>
      </dsp:nvSpPr>
      <dsp:spPr>
        <a:xfrm rot="5400000">
          <a:off x="5155084" y="825004"/>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chemeClr val="tx2"/>
              </a:solidFill>
            </a:rPr>
            <a:t>XSS Vulnerabilities in Common Shockwave Flash Files </a:t>
          </a:r>
          <a:endParaRPr lang="en-US" sz="1600" kern="1200" dirty="0">
            <a:solidFill>
              <a:schemeClr val="tx2"/>
            </a:solidFill>
          </a:endParaRPr>
        </a:p>
      </dsp:txBody>
      <dsp:txXfrm rot="-5400000">
        <a:off x="2852927" y="3149985"/>
        <a:ext cx="5049048" cy="421910"/>
      </dsp:txXfrm>
    </dsp:sp>
    <dsp:sp modelId="{7CDC59C3-7D49-4543-B4A6-AA39885C54BF}">
      <dsp:nvSpPr>
        <dsp:cNvPr id="0" name=""/>
        <dsp:cNvSpPr/>
      </dsp:nvSpPr>
      <dsp:spPr>
        <a:xfrm>
          <a:off x="0" y="3068716"/>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2007</a:t>
          </a:r>
          <a:r>
            <a:rPr lang="en-US" sz="1600" kern="1200" dirty="0" smtClean="0"/>
            <a:t/>
          </a:r>
          <a:br>
            <a:rPr lang="en-US" sz="1600" kern="1200" dirty="0" smtClean="0"/>
          </a:br>
          <a:r>
            <a:rPr lang="en-US" sz="1600" kern="1200" dirty="0" smtClean="0"/>
            <a:t>(83 new techniques)</a:t>
          </a:r>
          <a:endParaRPr lang="en-US" sz="1600" kern="1200" dirty="0"/>
        </a:p>
      </dsp:txBody>
      <dsp:txXfrm>
        <a:off x="28530" y="3097246"/>
        <a:ext cx="2795868" cy="527388"/>
      </dsp:txXfrm>
    </dsp:sp>
    <dsp:sp modelId="{DEF621A9-0A37-5C48-B629-4E18A676BD99}">
      <dsp:nvSpPr>
        <dsp:cNvPr id="0" name=""/>
        <dsp:cNvSpPr/>
      </dsp:nvSpPr>
      <dsp:spPr>
        <a:xfrm rot="5400000">
          <a:off x="5155084" y="1438675"/>
          <a:ext cx="467558" cy="507187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chemeClr val="tx2"/>
              </a:solidFill>
            </a:rPr>
            <a:t>Web Browser Intranet Hacking / Port Scanning</a:t>
          </a:r>
          <a:endParaRPr lang="en-US" sz="1600" kern="1200" dirty="0">
            <a:solidFill>
              <a:schemeClr val="tx2"/>
            </a:solidFill>
          </a:endParaRPr>
        </a:p>
      </dsp:txBody>
      <dsp:txXfrm rot="-5400000">
        <a:off x="2852927" y="3763656"/>
        <a:ext cx="5049048" cy="421910"/>
      </dsp:txXfrm>
    </dsp:sp>
    <dsp:sp modelId="{9D711347-A778-9146-A837-37A31BF4D545}">
      <dsp:nvSpPr>
        <dsp:cNvPr id="0" name=""/>
        <dsp:cNvSpPr/>
      </dsp:nvSpPr>
      <dsp:spPr>
        <a:xfrm>
          <a:off x="0" y="3682387"/>
          <a:ext cx="2852928" cy="584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t>2006</a:t>
          </a:r>
          <a:r>
            <a:rPr lang="en-US" sz="1600" kern="1200" dirty="0" smtClean="0"/>
            <a:t/>
          </a:r>
          <a:br>
            <a:rPr lang="en-US" sz="1600" kern="1200" dirty="0" smtClean="0"/>
          </a:br>
          <a:r>
            <a:rPr lang="en-US" sz="1600" kern="1200" dirty="0" smtClean="0"/>
            <a:t>(65 new techniques)</a:t>
          </a:r>
          <a:endParaRPr lang="en-US" sz="1600" kern="1200" dirty="0"/>
        </a:p>
      </dsp:txBody>
      <dsp:txXfrm>
        <a:off x="28530" y="3710917"/>
        <a:ext cx="2795868" cy="5273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59B4E-74A9-4A81-92F4-1E285BED899D}" type="datetimeFigureOut">
              <a:rPr lang="en-US" smtClean="0"/>
              <a:t>9/12/14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0FBCF3-1EAB-4908-9432-20876F41F8EA}" type="slidenum">
              <a:rPr lang="en-US" smtClean="0"/>
              <a:t>‹#›</a:t>
            </a:fld>
            <a:endParaRPr lang="en-US"/>
          </a:p>
        </p:txBody>
      </p:sp>
    </p:spTree>
    <p:extLst>
      <p:ext uri="{BB962C8B-B14F-4D97-AF65-F5344CB8AC3E}">
        <p14:creationId xmlns:p14="http://schemas.microsoft.com/office/powerpoint/2010/main" val="377502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000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0591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6706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528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60805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4658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638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353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07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673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869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453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6278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6547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629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6376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3769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1138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0499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809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159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0479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6445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7579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2829928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051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075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707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3874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348107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2380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6547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539534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a:t>
            </a:r>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193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3769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861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277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Here you can see that when we supply some text within s tags the browser actually converts</a:t>
            </a:r>
            <a:r>
              <a:rPr lang="en-US" baseline="0" dirty="0" smtClean="0"/>
              <a:t> that to uppercase S tags.  That makes sense because in HTML4 it was the standard that element names were uppercase.  Nothing wrong here, moving on.   </a:t>
            </a:r>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7004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4162787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88406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9534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363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4594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
            <a:ext cx="9144000" cy="6857999"/>
          </a:xfrm>
          <a:prstGeom prst="rect">
            <a:avLst/>
          </a:prstGeom>
          <a:gradFill flip="none" rotWithShape="1">
            <a:gsLst>
              <a:gs pos="0">
                <a:schemeClr val="bg1"/>
              </a:gs>
              <a:gs pos="20000">
                <a:srgbClr val="D6E1EF">
                  <a:alpha val="75000"/>
                </a:srgbClr>
              </a:gs>
              <a:gs pos="57000">
                <a:srgbClr val="95B3D7">
                  <a:alpha val="75000"/>
                </a:srgbClr>
              </a:gs>
              <a:gs pos="83000">
                <a:srgbClr val="4F81BD">
                  <a:alpha val="75000"/>
                </a:srgbClr>
              </a:gs>
              <a:gs pos="100000">
                <a:srgbClr val="00549E">
                  <a:alpha val="75000"/>
                </a:srgbClr>
              </a:gs>
            </a:gsLst>
            <a:lin ang="162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273" r="1818"/>
          <a:stretch/>
        </p:blipFill>
        <p:spPr>
          <a:xfrm>
            <a:off x="0" y="2"/>
            <a:ext cx="9144000" cy="606357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5943600"/>
            <a:ext cx="1944000" cy="6858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9000" y="457200"/>
            <a:ext cx="2286000" cy="1157517"/>
          </a:xfrm>
          <a:prstGeom prst="rect">
            <a:avLst/>
          </a:prstGeom>
        </p:spPr>
      </p:pic>
      <p:sp>
        <p:nvSpPr>
          <p:cNvPr id="8" name="TextBox 7"/>
          <p:cNvSpPr txBox="1"/>
          <p:nvPr userDrawn="1"/>
        </p:nvSpPr>
        <p:spPr>
          <a:xfrm>
            <a:off x="3162300" y="1600200"/>
            <a:ext cx="2819400" cy="707886"/>
          </a:xfrm>
          <a:prstGeom prst="rect">
            <a:avLst/>
          </a:prstGeom>
          <a:noFill/>
        </p:spPr>
        <p:txBody>
          <a:bodyPr wrap="square" rtlCol="0">
            <a:spAutoFit/>
          </a:bodyPr>
          <a:lstStyle/>
          <a:p>
            <a:pPr algn="ctr"/>
            <a:r>
              <a:rPr lang="en-US" sz="2400" b="1" dirty="0" smtClean="0">
                <a:solidFill>
                  <a:schemeClr val="bg1"/>
                </a:solidFill>
                <a:effectLst>
                  <a:outerShdw blurRad="50800" dist="38100" dir="2700000" algn="tl" rotWithShape="0">
                    <a:prstClr val="black">
                      <a:alpha val="40000"/>
                    </a:prstClr>
                  </a:outerShdw>
                </a:effectLst>
                <a:latin typeface="HouseGothicHG23Text" pitchFamily="2" charset="0"/>
                <a:cs typeface="Helvetica" panose="020B0604020202020204" pitchFamily="34" charset="0"/>
              </a:rPr>
              <a:t>AppSec USA 2014</a:t>
            </a:r>
          </a:p>
          <a:p>
            <a:pPr algn="ctr"/>
            <a:r>
              <a:rPr lang="en-US" sz="1600" b="1" dirty="0" smtClean="0">
                <a:solidFill>
                  <a:schemeClr val="bg1"/>
                </a:solidFill>
                <a:effectLst>
                  <a:outerShdw blurRad="50800" dist="38100" dir="2700000" algn="tl" rotWithShape="0">
                    <a:prstClr val="black">
                      <a:alpha val="40000"/>
                    </a:prstClr>
                  </a:outerShdw>
                </a:effectLst>
                <a:latin typeface="HouseGothicHG23Text" pitchFamily="2" charset="0"/>
                <a:cs typeface="Helvetica" panose="020B0604020202020204" pitchFamily="34" charset="0"/>
              </a:rPr>
              <a:t>Denver, Colorado</a:t>
            </a:r>
          </a:p>
        </p:txBody>
      </p:sp>
      <p:sp>
        <p:nvSpPr>
          <p:cNvPr id="9" name="Rectangle 8"/>
          <p:cNvSpPr/>
          <p:nvPr userDrawn="1"/>
        </p:nvSpPr>
        <p:spPr>
          <a:xfrm>
            <a:off x="0" y="6705600"/>
            <a:ext cx="9144000" cy="152400"/>
          </a:xfrm>
          <a:prstGeom prst="rect">
            <a:avLst/>
          </a:prstGeom>
          <a:solidFill>
            <a:srgbClr val="00549E"/>
          </a:solidFill>
          <a:ln w="0">
            <a:solidFill>
              <a:srgbClr val="005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0" hasCustomPrompt="1"/>
          </p:nvPr>
        </p:nvSpPr>
        <p:spPr>
          <a:xfrm>
            <a:off x="914400" y="2743200"/>
            <a:ext cx="7315200" cy="914400"/>
          </a:xfrm>
          <a:prstGeom prst="rect">
            <a:avLst/>
          </a:prstGeom>
        </p:spPr>
        <p:txBody>
          <a:bodyPr anchor="ctr"/>
          <a:lstStyle>
            <a:lvl1pPr marL="0" indent="0" algn="ctr">
              <a:buNone/>
              <a:defRPr sz="3600" b="1" i="0">
                <a:solidFill>
                  <a:srgbClr val="00549E"/>
                </a:solidFill>
                <a:latin typeface="HouseGothicHG23Text" pitchFamily="2" charset="0"/>
              </a:defRPr>
            </a:lvl1pPr>
          </a:lstStyle>
          <a:p>
            <a:pPr lvl="0"/>
            <a:r>
              <a:rPr lang="en-US" dirty="0" smtClean="0"/>
              <a:t>[Presentation Title]</a:t>
            </a:r>
          </a:p>
        </p:txBody>
      </p:sp>
      <p:sp>
        <p:nvSpPr>
          <p:cNvPr id="15" name="Text Placeholder 14"/>
          <p:cNvSpPr>
            <a:spLocks noGrp="1"/>
          </p:cNvSpPr>
          <p:nvPr>
            <p:ph type="body" sz="quarter" idx="11" hasCustomPrompt="1"/>
          </p:nvPr>
        </p:nvSpPr>
        <p:spPr>
          <a:xfrm>
            <a:off x="914400" y="3840480"/>
            <a:ext cx="7315200" cy="914400"/>
          </a:xfrm>
          <a:prstGeom prst="rect">
            <a:avLst/>
          </a:prstGeom>
        </p:spPr>
        <p:txBody>
          <a:bodyPr anchor="ctr" anchorCtr="0"/>
          <a:lstStyle>
            <a:lvl1pPr marL="0" indent="0" algn="ctr">
              <a:buNone/>
              <a:defRPr sz="2400" baseline="0">
                <a:solidFill>
                  <a:srgbClr val="4F81BD"/>
                </a:solidFill>
                <a:latin typeface="HouseGothicHG23Text" pitchFamily="2" charset="0"/>
              </a:defRPr>
            </a:lvl1pPr>
            <a:lvl5pPr marL="1828800" indent="0">
              <a:buNone/>
              <a:defRPr/>
            </a:lvl5pPr>
          </a:lstStyle>
          <a:p>
            <a:pPr lvl="0"/>
            <a:r>
              <a:rPr lang="en-US" dirty="0" smtClean="0"/>
              <a:t>[Optional Subtitle]</a:t>
            </a:r>
          </a:p>
        </p:txBody>
      </p:sp>
    </p:spTree>
    <p:extLst>
      <p:ext uri="{BB962C8B-B14F-4D97-AF65-F5344CB8AC3E}">
        <p14:creationId xmlns:p14="http://schemas.microsoft.com/office/powerpoint/2010/main" val="79501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295400"/>
            <a:ext cx="8229600" cy="4572000"/>
          </a:xfrm>
          <a:prstGeom prst="rect">
            <a:avLst/>
          </a:prstGeom>
        </p:spPr>
        <p:txBody>
          <a:bodyPr/>
          <a:lstStyle>
            <a:lvl1pPr marL="365760" marR="0" indent="-365760" algn="l" defTabSz="914400" rtl="0" eaLnBrk="1" fontAlgn="base" latinLnBrk="0" hangingPunct="1">
              <a:lnSpc>
                <a:spcPct val="100000"/>
              </a:lnSpc>
              <a:spcBef>
                <a:spcPts val="776"/>
              </a:spcBef>
              <a:spcAft>
                <a:spcPct val="0"/>
              </a:spcAft>
              <a:buClrTx/>
              <a:buSzTx/>
              <a:buFont typeface="Arial"/>
              <a:buChar char="•"/>
              <a:tabLst/>
              <a:defRPr sz="2400" b="0">
                <a:solidFill>
                  <a:srgbClr val="000000"/>
                </a:solidFill>
              </a:defRPr>
            </a:lvl1pPr>
            <a:lvl2pPr marL="649224" indent="-283464">
              <a:buFont typeface="Lucida Grande"/>
              <a:buChar char="–"/>
              <a:defRPr sz="2400" b="0" baseline="0">
                <a:solidFill>
                  <a:srgbClr val="000000"/>
                </a:solidFill>
              </a:defRPr>
            </a:lvl2pPr>
            <a:lvl3pPr marL="1143000" indent="-228600">
              <a:buFont typeface="Lucida Grande"/>
              <a:buChar char="-"/>
              <a:defRPr sz="2400" b="0">
                <a:solidFill>
                  <a:srgbClr val="000000"/>
                </a:solidFill>
              </a:defRPr>
            </a:lvl3pPr>
          </a:lstStyle>
          <a:p>
            <a:pPr lvl="0"/>
            <a:r>
              <a:rPr lang="en-US" dirty="0" smtClean="0"/>
              <a:t>[Details, details...]</a:t>
            </a:r>
          </a:p>
          <a:p>
            <a:pPr lvl="1"/>
            <a:r>
              <a:rPr lang="en-US" dirty="0" smtClean="0"/>
              <a:t>details</a:t>
            </a:r>
            <a:endParaRPr lang="en-US" dirty="0"/>
          </a:p>
        </p:txBody>
      </p:sp>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391425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81200"/>
            <a:ext cx="5943600" cy="3962400"/>
          </a:xfrm>
          <a:prstGeom prst="rect">
            <a:avLst/>
          </a:prstGeom>
        </p:spPr>
        <p:txBody>
          <a:bodyPr/>
          <a:lstStyle>
            <a:lvl1pPr marL="0" indent="0">
              <a:buNone/>
              <a:defRPr sz="1800"/>
            </a:lvl1pPr>
          </a:lstStyle>
          <a:p>
            <a:pPr lvl="0"/>
            <a:r>
              <a:rPr lang="en-US" dirty="0" smtClean="0"/>
              <a:t>[Details, details...]</a:t>
            </a:r>
            <a:endParaRPr lang="en-US" dirty="0"/>
          </a:p>
        </p:txBody>
      </p:sp>
      <p:sp>
        <p:nvSpPr>
          <p:cNvPr id="2" name="Title 1"/>
          <p:cNvSpPr>
            <a:spLocks noGrp="1"/>
          </p:cNvSpPr>
          <p:nvPr>
            <p:ph type="title" hasCustomPrompt="1"/>
          </p:nvPr>
        </p:nvSpPr>
        <p:spPr>
          <a:xfrm>
            <a:off x="2362200" y="137160"/>
            <a:ext cx="5547360" cy="548640"/>
          </a:xfrm>
        </p:spPr>
        <p:txBody>
          <a:bodyPr/>
          <a:lstStyle>
            <a:lvl1pPr>
              <a:defRPr/>
            </a:lvl1pPr>
          </a:lstStyle>
          <a:p>
            <a:r>
              <a:rPr lang="en-US" dirty="0" smtClean="0"/>
              <a:t>2013 Top Ten</a:t>
            </a:r>
            <a:endParaRPr lang="en-US" dirty="0"/>
          </a:p>
        </p:txBody>
      </p:sp>
      <p:sp>
        <p:nvSpPr>
          <p:cNvPr id="6" name="Text Placeholder 5"/>
          <p:cNvSpPr>
            <a:spLocks noGrp="1"/>
          </p:cNvSpPr>
          <p:nvPr>
            <p:ph type="body" sz="quarter" idx="10" hasCustomPrompt="1"/>
          </p:nvPr>
        </p:nvSpPr>
        <p:spPr>
          <a:xfrm>
            <a:off x="457200" y="0"/>
            <a:ext cx="1752600" cy="1752600"/>
          </a:xfrm>
          <a:prstGeom prst="rect">
            <a:avLst/>
          </a:prstGeom>
          <a:solidFill>
            <a:srgbClr val="F79646"/>
          </a:solidFill>
        </p:spPr>
        <p:txBody>
          <a:bodyPr vert="horz"/>
          <a:lstStyle>
            <a:lvl1pPr marL="0" indent="0" algn="ctr">
              <a:lnSpc>
                <a:spcPts val="13800"/>
              </a:lnSpc>
              <a:spcBef>
                <a:spcPts val="0"/>
              </a:spcBef>
              <a:buFontTx/>
              <a:buNone/>
              <a:defRPr sz="15000" b="1">
                <a:solidFill>
                  <a:schemeClr val="bg1"/>
                </a:solidFill>
              </a:defRPr>
            </a:lvl1pPr>
          </a:lstStyle>
          <a:p>
            <a:pPr lvl="0"/>
            <a:r>
              <a:rPr lang="en-US" dirty="0" smtClean="0"/>
              <a:t>0</a:t>
            </a:r>
            <a:endParaRPr lang="en-US" dirty="0"/>
          </a:p>
        </p:txBody>
      </p:sp>
      <p:sp>
        <p:nvSpPr>
          <p:cNvPr id="8" name="Picture Placeholder 7"/>
          <p:cNvSpPr>
            <a:spLocks noGrp="1"/>
          </p:cNvSpPr>
          <p:nvPr>
            <p:ph type="pic" sz="quarter" idx="11"/>
          </p:nvPr>
        </p:nvSpPr>
        <p:spPr>
          <a:xfrm>
            <a:off x="6553200" y="1981200"/>
            <a:ext cx="2057400" cy="2057400"/>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372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73520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3" name="Picture Placeholder 2"/>
          <p:cNvSpPr>
            <a:spLocks noGrp="1"/>
          </p:cNvSpPr>
          <p:nvPr>
            <p:ph type="pic" idx="1" hasCustomPrompt="1"/>
          </p:nvPr>
        </p:nvSpPr>
        <p:spPr>
          <a:xfrm>
            <a:off x="6858001" y="1142999"/>
            <a:ext cx="1828385" cy="1828385"/>
          </a:xfrm>
          <a:prstGeom prst="rect">
            <a:avLst/>
          </a:prstGeom>
        </p:spPr>
        <p:txBody>
          <a:bodyPr rtlCol="0" anchor="t">
            <a:normAutofit/>
          </a:bodyPr>
          <a:lstStyle>
            <a:lvl1pPr marL="0" marR="0" indent="0" algn="ctr" defTabSz="914400" rtl="0" eaLnBrk="1" fontAlgn="base" latinLnBrk="0" hangingPunct="1">
              <a:lnSpc>
                <a:spcPct val="100000"/>
              </a:lnSpc>
              <a:spcBef>
                <a:spcPct val="20000"/>
              </a:spcBef>
              <a:spcAft>
                <a:spcPct val="0"/>
              </a:spcAft>
              <a:buClrTx/>
              <a:buSzTx/>
              <a:buFont typeface="Arial" charset="0"/>
              <a:buNone/>
              <a:tabLst/>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US" noProof="0" dirty="0" smtClean="0"/>
              <a:t>[Click icon to add a selfie]</a:t>
            </a:r>
          </a:p>
        </p:txBody>
      </p:sp>
      <p:sp>
        <p:nvSpPr>
          <p:cNvPr id="14" name="Text Placeholder 3"/>
          <p:cNvSpPr>
            <a:spLocks noGrp="1"/>
          </p:cNvSpPr>
          <p:nvPr>
            <p:ph type="body" sz="half" idx="2" hasCustomPrompt="1"/>
          </p:nvPr>
        </p:nvSpPr>
        <p:spPr>
          <a:xfrm>
            <a:off x="6858001" y="3123368"/>
            <a:ext cx="1828800" cy="30563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[Logo caption]</a:t>
            </a:r>
          </a:p>
        </p:txBody>
      </p:sp>
      <p:sp>
        <p:nvSpPr>
          <p:cNvPr id="15" name="Text Placeholder 2"/>
          <p:cNvSpPr>
            <a:spLocks noGrp="1"/>
          </p:cNvSpPr>
          <p:nvPr>
            <p:ph type="body" idx="13" hasCustomPrompt="1"/>
          </p:nvPr>
        </p:nvSpPr>
        <p:spPr>
          <a:xfrm>
            <a:off x="457200" y="1143000"/>
            <a:ext cx="6248400" cy="639762"/>
          </a:xfrm>
          <a:prstGeom prst="rect">
            <a:avLst/>
          </a:prstGeom>
        </p:spPr>
        <p:txBody>
          <a:bodyPr anchor="t"/>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[Speaker Name]</a:t>
            </a:r>
          </a:p>
        </p:txBody>
      </p:sp>
      <p:sp>
        <p:nvSpPr>
          <p:cNvPr id="16" name="Content Placeholder 3"/>
          <p:cNvSpPr>
            <a:spLocks noGrp="1"/>
          </p:cNvSpPr>
          <p:nvPr>
            <p:ph sz="half" idx="14" hasCustomPrompt="1"/>
          </p:nvPr>
        </p:nvSpPr>
        <p:spPr>
          <a:xfrm>
            <a:off x="457200" y="1782762"/>
            <a:ext cx="6248400" cy="416052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[A/S/L?]</a:t>
            </a:r>
            <a:endParaRPr lang="en-US" dirty="0"/>
          </a:p>
        </p:txBody>
      </p:sp>
      <p:sp>
        <p:nvSpPr>
          <p:cNvPr id="17" name="Picture Placeholder 2"/>
          <p:cNvSpPr>
            <a:spLocks noGrp="1"/>
          </p:cNvSpPr>
          <p:nvPr>
            <p:ph type="pic" idx="15" hasCustomPrompt="1"/>
          </p:nvPr>
        </p:nvSpPr>
        <p:spPr>
          <a:xfrm>
            <a:off x="6858000" y="4114897"/>
            <a:ext cx="1828385" cy="1828385"/>
          </a:xfrm>
          <a:prstGeom prst="rect">
            <a:avLst/>
          </a:prstGeom>
        </p:spPr>
        <p:txBody>
          <a:bodyPr rtlCol="0" anchor="t">
            <a:normAutofit/>
          </a:bodyPr>
          <a:lstStyle>
            <a:lvl1pPr marL="0" marR="0" indent="0" algn="ctr" defTabSz="914400" rtl="0" eaLnBrk="1" fontAlgn="base" latinLnBrk="0" hangingPunct="1">
              <a:lnSpc>
                <a:spcPct val="100000"/>
              </a:lnSpc>
              <a:spcBef>
                <a:spcPct val="20000"/>
              </a:spcBef>
              <a:spcAft>
                <a:spcPct val="0"/>
              </a:spcAft>
              <a:buClrTx/>
              <a:buSzTx/>
              <a:buFont typeface="Arial" charset="0"/>
              <a:buNone/>
              <a:tabLst/>
              <a:defRPr sz="2000" i="1" baseline="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US" noProof="0" dirty="0" smtClean="0"/>
              <a:t>[Company branding on this slide only.]</a:t>
            </a:r>
          </a:p>
        </p:txBody>
      </p:sp>
      <p:sp>
        <p:nvSpPr>
          <p:cNvPr id="2" name="Title 1"/>
          <p:cNvSpPr>
            <a:spLocks noGrp="1"/>
          </p:cNvSpPr>
          <p:nvPr>
            <p:ph type="title" hasCustomPrompt="1"/>
          </p:nvPr>
        </p:nvSpPr>
        <p:spPr/>
        <p:txBody>
          <a:bodyPr/>
          <a:lstStyle>
            <a:lvl1pPr>
              <a:defRPr baseline="0"/>
            </a:lvl1pPr>
          </a:lstStyle>
          <a:p>
            <a:r>
              <a:rPr lang="en-US" dirty="0" smtClean="0"/>
              <a:t>[Introduction Slide Title]</a:t>
            </a:r>
            <a:endParaRPr lang="en-US" dirty="0"/>
          </a:p>
        </p:txBody>
      </p:sp>
    </p:spTree>
    <p:extLst>
      <p:ext uri="{BB962C8B-B14F-4D97-AF65-F5344CB8AC3E}">
        <p14:creationId xmlns:p14="http://schemas.microsoft.com/office/powerpoint/2010/main" val="298500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143000"/>
            <a:ext cx="4040188" cy="639762"/>
          </a:xfrm>
          <a:prstGeom prst="rect">
            <a:avLst/>
          </a:prstGeom>
        </p:spPr>
        <p:txBody>
          <a:bodyPr anchor="t"/>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[Heading]</a:t>
            </a:r>
          </a:p>
        </p:txBody>
      </p:sp>
      <p:sp>
        <p:nvSpPr>
          <p:cNvPr id="4" name="Content Placeholder 3"/>
          <p:cNvSpPr>
            <a:spLocks noGrp="1"/>
          </p:cNvSpPr>
          <p:nvPr>
            <p:ph sz="half" idx="2" hasCustomPrompt="1"/>
          </p:nvPr>
        </p:nvSpPr>
        <p:spPr>
          <a:xfrm>
            <a:off x="457200" y="1782762"/>
            <a:ext cx="4040188" cy="4160520"/>
          </a:xfrm>
          <a:prstGeom prst="rect">
            <a:avLst/>
          </a:prstGeom>
        </p:spPr>
        <p:txBody>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Details</a:t>
            </a:r>
            <a:endParaRPr lang="en-US" dirty="0"/>
          </a:p>
        </p:txBody>
      </p:sp>
      <p:sp>
        <p:nvSpPr>
          <p:cNvPr id="5" name="Text Placeholder 4"/>
          <p:cNvSpPr>
            <a:spLocks noGrp="1"/>
          </p:cNvSpPr>
          <p:nvPr>
            <p:ph type="body" sz="quarter" idx="3" hasCustomPrompt="1"/>
          </p:nvPr>
        </p:nvSpPr>
        <p:spPr>
          <a:xfrm>
            <a:off x="4645025" y="1143000"/>
            <a:ext cx="4041775" cy="640080"/>
          </a:xfrm>
          <a:prstGeom prst="rect">
            <a:avLst/>
          </a:prstGeom>
        </p:spPr>
        <p:txBody>
          <a:bodyPr anchor="t"/>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[MOAR HEADING]</a:t>
            </a:r>
          </a:p>
        </p:txBody>
      </p:sp>
      <p:sp>
        <p:nvSpPr>
          <p:cNvPr id="6" name="Content Placeholder 5"/>
          <p:cNvSpPr>
            <a:spLocks noGrp="1"/>
          </p:cNvSpPr>
          <p:nvPr>
            <p:ph sz="quarter" idx="4" hasCustomPrompt="1"/>
          </p:nvPr>
        </p:nvSpPr>
        <p:spPr>
          <a:xfrm>
            <a:off x="4645025" y="1782762"/>
            <a:ext cx="4041775" cy="4160520"/>
          </a:xfrm>
          <a:prstGeom prst="rect">
            <a:avLst/>
          </a:prstGeom>
        </p:spPr>
        <p:txBody>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MOAR DETAILS</a:t>
            </a:r>
            <a:endParaRPr lang="en-US" dirty="0"/>
          </a:p>
        </p:txBody>
      </p:sp>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331071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42999"/>
            <a:ext cx="4038600" cy="4800600"/>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[Details]</a:t>
            </a:r>
            <a:endParaRPr lang="en-US" dirty="0"/>
          </a:p>
        </p:txBody>
      </p:sp>
      <p:sp>
        <p:nvSpPr>
          <p:cNvPr id="4" name="Content Placeholder 3"/>
          <p:cNvSpPr>
            <a:spLocks noGrp="1"/>
          </p:cNvSpPr>
          <p:nvPr>
            <p:ph sz="half" idx="2" hasCustomPrompt="1"/>
          </p:nvPr>
        </p:nvSpPr>
        <p:spPr>
          <a:xfrm>
            <a:off x="4648200" y="1143000"/>
            <a:ext cx="4038600" cy="4800600"/>
          </a:xfrm>
          <a:prstGeom prst="rect">
            <a:avLst/>
          </a:prstGeom>
        </p:spPr>
        <p:txBody>
          <a:bodyPr/>
          <a:lstStyle>
            <a:lvl1pPr>
              <a:defRPr sz="3200" baseline="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[MOAR DETAILS]</a:t>
            </a:r>
            <a:endParaRPr lang="en-US" dirty="0"/>
          </a:p>
        </p:txBody>
      </p:sp>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310959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43000"/>
            <a:ext cx="5486400" cy="4114800"/>
          </a:xfrm>
          <a:prstGeom prst="rect">
            <a:avLst/>
          </a:prstGeom>
        </p:spPr>
        <p:txBody>
          <a:bodyPr rtlCol="0" anchor="t">
            <a:normAutofit/>
          </a:bodyPr>
          <a:lstStyle>
            <a:lvl1pPr marL="0" indent="0" algn="ctr">
              <a:buNone/>
              <a:defRPr sz="3200" i="1" baseline="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hasCustomPrompt="1"/>
          </p:nvPr>
        </p:nvSpPr>
        <p:spPr>
          <a:xfrm>
            <a:off x="457200" y="5367338"/>
            <a:ext cx="8229600" cy="548640"/>
          </a:xfrm>
          <a:prstGeom prst="rect">
            <a:avLst/>
          </a:prstGeom>
        </p:spPr>
        <p:txBody>
          <a:bodyPr/>
          <a:lstStyle>
            <a:lvl1pPr marL="0" indent="0" algn="ctr">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citation, etc.]</a:t>
            </a:r>
          </a:p>
        </p:txBody>
      </p:sp>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33451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ext Placeholder 2"/>
          <p:cNvSpPr>
            <a:spLocks noGrp="1"/>
          </p:cNvSpPr>
          <p:nvPr>
            <p:ph type="body" idx="1" hasCustomPrompt="1"/>
          </p:nvPr>
        </p:nvSpPr>
        <p:spPr>
          <a:xfrm>
            <a:off x="914400" y="2286000"/>
            <a:ext cx="7315200" cy="1828800"/>
          </a:xfrm>
          <a:prstGeom prst="rect">
            <a:avLst/>
          </a:prstGeom>
        </p:spPr>
        <p:txBody>
          <a:bodyPr anchor="ctr"/>
          <a:lstStyle>
            <a:lvl1pPr marL="0" indent="0" algn="ctr">
              <a:buNone/>
              <a:defRPr sz="36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[Bold statement!</a:t>
            </a:r>
            <a:br>
              <a:rPr lang="en-US" dirty="0" smtClean="0"/>
            </a:br>
            <a:r>
              <a:rPr lang="en-US" dirty="0" smtClean="0"/>
              <a:t>Rhetorical question?</a:t>
            </a:r>
            <a:br>
              <a:rPr lang="en-US" dirty="0" smtClean="0"/>
            </a:br>
            <a:r>
              <a:rPr lang="en-US" dirty="0" smtClean="0"/>
              <a:t>“Q &amp; A”, etc.]</a:t>
            </a:r>
          </a:p>
        </p:txBody>
      </p:sp>
      <p:sp>
        <p:nvSpPr>
          <p:cNvPr id="4" name="Title 3"/>
          <p:cNvSpPr>
            <a:spLocks noGrp="1"/>
          </p:cNvSpPr>
          <p:nvPr>
            <p:ph type="title" hasCustomPrompt="1"/>
          </p:nvPr>
        </p:nvSpPr>
        <p:spPr/>
        <p:txBody>
          <a:bodyPr/>
          <a:lstStyle>
            <a:lvl1pPr>
              <a:defRPr/>
            </a:lvl1pPr>
          </a:lstStyle>
          <a:p>
            <a:r>
              <a:rPr lang="en-US" dirty="0" smtClean="0"/>
              <a:t>[Slide Title]</a:t>
            </a:r>
            <a:endParaRPr lang="en-US" dirty="0"/>
          </a:p>
        </p:txBody>
      </p:sp>
    </p:spTree>
    <p:extLst>
      <p:ext uri="{BB962C8B-B14F-4D97-AF65-F5344CB8AC3E}">
        <p14:creationId xmlns:p14="http://schemas.microsoft.com/office/powerpoint/2010/main" val="14670132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lowchart: Document 1"/>
          <p:cNvSpPr/>
          <p:nvPr userDrawn="1"/>
        </p:nvSpPr>
        <p:spPr>
          <a:xfrm>
            <a:off x="0" y="0"/>
            <a:ext cx="9144000" cy="990600"/>
          </a:xfrm>
          <a:prstGeom prst="flowChartDocument">
            <a:avLst/>
          </a:prstGeom>
          <a:solidFill>
            <a:srgbClr val="005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92440" y="182880"/>
            <a:ext cx="914787" cy="462604"/>
          </a:xfrm>
          <a:prstGeom prst="rect">
            <a:avLst/>
          </a:prstGeom>
        </p:spPr>
      </p:pic>
      <p:cxnSp>
        <p:nvCxnSpPr>
          <p:cNvPr id="4" name="Straight Connector 3"/>
          <p:cNvCxnSpPr/>
          <p:nvPr userDrawn="1"/>
        </p:nvCxnSpPr>
        <p:spPr>
          <a:xfrm>
            <a:off x="0" y="6096000"/>
            <a:ext cx="9144000" cy="0"/>
          </a:xfrm>
          <a:prstGeom prst="line">
            <a:avLst/>
          </a:prstGeom>
          <a:ln w="19050">
            <a:solidFill>
              <a:srgbClr val="00549E"/>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705600"/>
            <a:ext cx="9144000" cy="152400"/>
          </a:xfrm>
          <a:prstGeom prst="rect">
            <a:avLst/>
          </a:prstGeom>
          <a:solidFill>
            <a:srgbClr val="00549E"/>
          </a:solidFill>
          <a:ln w="0">
            <a:solidFill>
              <a:srgbClr val="005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2401" y="6199292"/>
            <a:ext cx="1219198" cy="430106"/>
          </a:xfrm>
          <a:prstGeom prst="rect">
            <a:avLst/>
          </a:prstGeom>
        </p:spPr>
      </p:pic>
      <p:sp>
        <p:nvSpPr>
          <p:cNvPr id="9" name="TextBox 8"/>
          <p:cNvSpPr txBox="1"/>
          <p:nvPr userDrawn="1"/>
        </p:nvSpPr>
        <p:spPr>
          <a:xfrm>
            <a:off x="7543800" y="6199292"/>
            <a:ext cx="1463427" cy="400110"/>
          </a:xfrm>
          <a:prstGeom prst="rect">
            <a:avLst/>
          </a:prstGeom>
          <a:noFill/>
        </p:spPr>
        <p:txBody>
          <a:bodyPr wrap="square" rtlCol="0" anchor="ctr">
            <a:spAutoFit/>
          </a:bodyPr>
          <a:lstStyle/>
          <a:p>
            <a:pPr algn="r"/>
            <a:fld id="{5832B563-A216-415E-B06D-0EA1461942FD}" type="slidenum">
              <a:rPr lang="en-US" sz="2000" smtClean="0">
                <a:solidFill>
                  <a:srgbClr val="00549E"/>
                </a:solidFill>
                <a:latin typeface="HouseGothicHG23Text" pitchFamily="2" charset="0"/>
              </a:rPr>
              <a:t>‹#›</a:t>
            </a:fld>
            <a:endParaRPr lang="en-US" sz="2000" dirty="0">
              <a:solidFill>
                <a:srgbClr val="00549E"/>
              </a:solidFill>
              <a:latin typeface="HouseGothicHG23Text" pitchFamily="2" charset="0"/>
            </a:endParaRPr>
          </a:p>
        </p:txBody>
      </p:sp>
      <p:sp>
        <p:nvSpPr>
          <p:cNvPr id="11" name="Title Placeholder 10"/>
          <p:cNvSpPr>
            <a:spLocks noGrp="1"/>
          </p:cNvSpPr>
          <p:nvPr>
            <p:ph type="title"/>
          </p:nvPr>
        </p:nvSpPr>
        <p:spPr>
          <a:xfrm>
            <a:off x="137160" y="137160"/>
            <a:ext cx="7772400" cy="548640"/>
          </a:xfrm>
          <a:prstGeom prst="rect">
            <a:avLst/>
          </a:prstGeom>
        </p:spPr>
        <p:txBody>
          <a:bodyPr vert="horz" lIns="91440" tIns="45720" rIns="91440" bIns="45720" rtlCol="0" anchor="ctr">
            <a:noAutofit/>
          </a:bodyPr>
          <a:lstStyle/>
          <a:p>
            <a:r>
              <a:rPr lang="en-US" dirty="0" smtClean="0"/>
              <a:t>[Slide Title]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7" r:id="rId4"/>
    <p:sldLayoutId id="2147483660" r:id="rId5"/>
    <p:sldLayoutId id="2147483653" r:id="rId6"/>
    <p:sldLayoutId id="2147483652" r:id="rId7"/>
    <p:sldLayoutId id="2147483657" r:id="rId8"/>
    <p:sldLayoutId id="2147483654" r:id="rId9"/>
  </p:sldLayoutIdLst>
  <p:hf hdr="0" ftr="0" dt="0"/>
  <p:txStyles>
    <p:titleStyle>
      <a:lvl1pPr algn="l" rtl="0" eaLnBrk="1" fontAlgn="base" hangingPunct="1">
        <a:spcBef>
          <a:spcPct val="0"/>
        </a:spcBef>
        <a:spcAft>
          <a:spcPct val="0"/>
        </a:spcAft>
        <a:defRPr sz="3200" kern="1200">
          <a:solidFill>
            <a:schemeClr val="bg1"/>
          </a:solidFill>
          <a:latin typeface="HouseGothicHG23Text" pitchFamily="2" charset="0"/>
          <a:ea typeface="ＭＳ Ｐゴシック" charset="0"/>
          <a:cs typeface="HouseGothicHG23Text" pitchFamily="2" charset="0"/>
        </a:defRPr>
      </a:lvl1pPr>
      <a:lvl2pPr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2pPr>
      <a:lvl3pPr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3pPr>
      <a:lvl4pPr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4pPr>
      <a:lvl5pPr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2800">
          <a:solidFill>
            <a:srgbClr val="D9D9D9"/>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blog.whitehatsec.com/tor-hidden-service-passive-de-cloaking/" TargetMode="Externa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ben-stock.de/wp-content/uploads/domxss.pdf" TargetMode="External"/><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blackhat.com/us-13/briefings.html%23Grossman" TargetMode="External"/><Relationship Id="rId4" Type="http://schemas.openxmlformats.org/officeDocument/2006/relationships/hyperlink" Target="http://www.slideshare.net/jeremiahgrossman/million-browser-botnet" TargetMode="External"/><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hyperlink" Target="https://www.youtube.com/watch?v=ERJmkLxGRC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www.isg.rhul.ac.uk/tls/" TargetMode="External"/><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contextis.co.uk/research/white-papers/pixel-perfect-timing-attacks-html5/" TargetMode="External"/><Relationship Id="rId4"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jpeg"/><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40.png"/><Relationship Id="rId1" Type="http://schemas.microsoft.com/office/2007/relationships/media" Target="../media/media1.mov"/><Relationship Id="rId2" Type="http://schemas.openxmlformats.org/officeDocument/2006/relationships/video" Target="../media/media1.mo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43.png"/><Relationship Id="rId1" Type="http://schemas.microsoft.com/office/2007/relationships/media" Target="../media/media2.mov"/><Relationship Id="rId2" Type="http://schemas.openxmlformats.org/officeDocument/2006/relationships/video" Target="../media/media2.mov"/></Relationships>
</file>

<file path=ppt/slides/_rels/slide49.xml.rels><?xml version="1.0" encoding="UTF-8" standalone="yes"?>
<Relationships xmlns="http://schemas.openxmlformats.org/package/2006/relationships"><Relationship Id="rId3" Type="http://schemas.openxmlformats.org/officeDocument/2006/relationships/hyperlink" Target="https://media.blackhat.com/us-13/US-13-Prado-SSL-Gone-in-30-seconds-A-BREACH-beyond-CRIME-Slides.pdf" TargetMode="External"/><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png"/><Relationship Id="rId7" Type="http://schemas.openxmlformats.org/officeDocument/2006/relationships/image" Target="../media/image49.emf"/><Relationship Id="rId8"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hyperlink" Target="https://www.hackinparis.com/talk-mario-heiderich" TargetMode="External"/><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blog.whitehatsec.com/top-10-web-hacking-techniques-2013/"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blackhat.com/us-13/briefings.html%23Grossman" TargetMode="External"/><Relationship Id="rId5" Type="http://schemas.openxmlformats.org/officeDocument/2006/relationships/hyperlink" Target="http://feross.org/fill-disk/" TargetMode="External"/><Relationship Id="rId6" Type="http://schemas.openxmlformats.org/officeDocument/2006/relationships/hyperlink" Target="http://www.filldisk.com/"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Top Ten Web Hacking Techniques of 2013</a:t>
            </a:r>
            <a:endParaRPr lang="en-US"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1887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solidFill>
                  <a:srgbClr val="4F81BD"/>
                </a:solidFill>
              </a:rPr>
              <a:t>Tor Hidden-Service Passive </a:t>
            </a:r>
            <a:r>
              <a:rPr lang="en-US" sz="2400" dirty="0" err="1" smtClean="0">
                <a:solidFill>
                  <a:srgbClr val="4F81BD"/>
                </a:solidFill>
              </a:rPr>
              <a:t>Decloaking</a:t>
            </a:r>
            <a:endParaRPr lang="en-US" sz="2400" dirty="0" smtClean="0">
              <a:solidFill>
                <a:srgbClr val="4F81BD"/>
              </a:solidFill>
            </a:endParaRPr>
          </a:p>
          <a:p>
            <a:r>
              <a:rPr lang="en-US" dirty="0" smtClean="0"/>
              <a:t>“Someone recently asked me if I knew how to find where Tor-hidden services were really hosted. I identified a few possible methods for finding the origin servers, but none of them worked universally – or even in most situations. Eventually, I did find one way to definitively locate an origin server. However, that method is not trivial – and is still just theoretical.”</a:t>
            </a:r>
            <a:endParaRPr lang="en-US" dirty="0"/>
          </a:p>
        </p:txBody>
      </p:sp>
      <p:sp>
        <p:nvSpPr>
          <p:cNvPr id="9" name="Title 8"/>
          <p:cNvSpPr>
            <a:spLocks noGrp="1"/>
          </p:cNvSpPr>
          <p:nvPr>
            <p:ph type="title"/>
          </p:nvPr>
        </p:nvSpPr>
        <p:spPr/>
        <p:txBody>
          <a:bodyPr/>
          <a:lstStyle/>
          <a:p>
            <a:r>
              <a:rPr lang="en-US" smtClean="0"/>
              <a:t>2013 Top Ten</a:t>
            </a:r>
            <a:endParaRPr lang="en-US" dirty="0"/>
          </a:p>
        </p:txBody>
      </p:sp>
      <p:sp>
        <p:nvSpPr>
          <p:cNvPr id="11" name="Text Placeholder 10"/>
          <p:cNvSpPr>
            <a:spLocks noGrp="1"/>
          </p:cNvSpPr>
          <p:nvPr>
            <p:ph type="body" sz="quarter" idx="10"/>
          </p:nvPr>
        </p:nvSpPr>
        <p:spPr/>
        <p:txBody>
          <a:bodyPr/>
          <a:lstStyle/>
          <a:p>
            <a:r>
              <a:rPr lang="en-US" smtClean="0"/>
              <a:t>9</a:t>
            </a:r>
            <a:endParaRPr lang="en-US" dirty="0"/>
          </a:p>
        </p:txBody>
      </p:sp>
      <p:sp>
        <p:nvSpPr>
          <p:cNvPr id="10" name="Rectangle 9"/>
          <p:cNvSpPr/>
          <p:nvPr/>
        </p:nvSpPr>
        <p:spPr>
          <a:xfrm>
            <a:off x="457200" y="5510935"/>
            <a:ext cx="8132188" cy="432665"/>
          </a:xfrm>
          <a:prstGeom prst="rect">
            <a:avLst/>
          </a:prstGeom>
        </p:spPr>
        <p:txBody>
          <a:bodyPr wrap="square" lIns="0" tIns="0" rIns="0" bIns="0">
            <a:noAutofit/>
          </a:bodyPr>
          <a:lstStyle/>
          <a:p>
            <a:r>
              <a:rPr lang="en-US" sz="1200" b="1" dirty="0"/>
              <a:t>Robert “</a:t>
            </a:r>
            <a:r>
              <a:rPr lang="en-US" sz="1200" b="1" dirty="0" err="1"/>
              <a:t>RSnake</a:t>
            </a:r>
            <a:r>
              <a:rPr lang="en-US" sz="1200" b="1" dirty="0"/>
              <a:t>” Hansen</a:t>
            </a:r>
          </a:p>
          <a:p>
            <a:r>
              <a:rPr lang="en-US" sz="1200" i="1" dirty="0">
                <a:hlinkClick r:id="rId2"/>
              </a:rPr>
              <a:t>https://blog.whitehatsec.com/tor-hidden-service-passive-de-cloaking/</a:t>
            </a:r>
            <a:endParaRPr lang="en-US" sz="1200" i="1" dirty="0"/>
          </a:p>
          <a:p>
            <a:endParaRPr lang="en-US" sz="1200" i="1" dirty="0"/>
          </a:p>
        </p:txBody>
      </p:sp>
      <p:pic>
        <p:nvPicPr>
          <p:cNvPr id="19" name="Picture Placeholder 18"/>
          <p:cNvPicPr>
            <a:picLocks noGrp="1" noChangeAspect="1"/>
          </p:cNvPicPr>
          <p:nvPr>
            <p:ph type="pic" sz="quarter" idx="11"/>
          </p:nvPr>
        </p:nvPicPr>
        <p:blipFill rotWithShape="1">
          <a:blip r:embed="rId3"/>
          <a:srcRect l="12275" b="22582"/>
          <a:stretch/>
        </p:blipFill>
        <p:spPr>
          <a:prstGeom prst="rect">
            <a:avLst/>
          </a:prstGeom>
        </p:spPr>
      </p:pic>
    </p:spTree>
    <p:extLst>
      <p:ext uri="{BB962C8B-B14F-4D97-AF65-F5344CB8AC3E}">
        <p14:creationId xmlns:p14="http://schemas.microsoft.com/office/powerpoint/2010/main" val="1248639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6400800" cy="3962400"/>
          </a:xfrm>
        </p:spPr>
        <p:txBody>
          <a:bodyPr/>
          <a:lstStyle/>
          <a:p>
            <a:r>
              <a:rPr lang="en-US" sz="2400" dirty="0" smtClean="0">
                <a:solidFill>
                  <a:srgbClr val="4F81BD"/>
                </a:solidFill>
              </a:rPr>
              <a:t>Large-scale Detection of DOM-based XSS</a:t>
            </a:r>
          </a:p>
          <a:p>
            <a:r>
              <a:rPr lang="en-US" dirty="0" smtClean="0"/>
              <a:t>“In recent years, the Web witnessed a move towards</a:t>
            </a:r>
            <a:br>
              <a:rPr lang="en-US" dirty="0" smtClean="0"/>
            </a:br>
            <a:r>
              <a:rPr lang="en-US" dirty="0" smtClean="0"/>
              <a:t>sophisticated client-side functionality.  This shift caused a</a:t>
            </a:r>
            <a:br>
              <a:rPr lang="en-US" dirty="0" smtClean="0"/>
            </a:br>
            <a:r>
              <a:rPr lang="en-US" dirty="0" smtClean="0"/>
              <a:t>significant increase in complexity of deployed JavaScript</a:t>
            </a:r>
            <a:br>
              <a:rPr lang="en-US" dirty="0" smtClean="0"/>
            </a:br>
            <a:r>
              <a:rPr lang="en-US" dirty="0" smtClean="0"/>
              <a:t>code and thus, a proportional growth in potential client-</a:t>
            </a:r>
            <a:br>
              <a:rPr lang="en-US" dirty="0" smtClean="0"/>
            </a:br>
            <a:r>
              <a:rPr lang="en-US" dirty="0" smtClean="0"/>
              <a:t>side vulnerabilities, with DOM-based Cross-site Scripting</a:t>
            </a:r>
            <a:br>
              <a:rPr lang="en-US" dirty="0" smtClean="0"/>
            </a:br>
            <a:r>
              <a:rPr lang="en-US" dirty="0" smtClean="0"/>
              <a:t>being a high impact representative of such security issues.  In this paper, we present a fully automated system to detect and validate DOM-based XSS vulnerabilities, consisting of a taint-aware JavaScript engine and corresponding DOM implementation as well as a context-sensitive exploit generation approach.”</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7" name="Title 16"/>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smtClean="0"/>
              <a:t>8</a:t>
            </a:r>
            <a:endParaRPr lang="en-US" dirty="0"/>
          </a:p>
        </p:txBody>
      </p:sp>
      <p:sp>
        <p:nvSpPr>
          <p:cNvPr id="10" name="Rectangle 9"/>
          <p:cNvSpPr/>
          <p:nvPr/>
        </p:nvSpPr>
        <p:spPr>
          <a:xfrm>
            <a:off x="533400" y="5510935"/>
            <a:ext cx="8055988" cy="432665"/>
          </a:xfrm>
          <a:prstGeom prst="rect">
            <a:avLst/>
          </a:prstGeom>
        </p:spPr>
        <p:txBody>
          <a:bodyPr wrap="square" lIns="0" tIns="0" rIns="0" bIns="0">
            <a:noAutofit/>
          </a:bodyPr>
          <a:lstStyle/>
          <a:p>
            <a:r>
              <a:rPr lang="en-US" sz="1200" b="1" dirty="0" err="1"/>
              <a:t>Sebasitan</a:t>
            </a:r>
            <a:r>
              <a:rPr lang="en-US" sz="1200" b="1" dirty="0"/>
              <a:t> </a:t>
            </a:r>
            <a:r>
              <a:rPr lang="en-US" sz="1200" b="1" dirty="0" err="1"/>
              <a:t>Lekies</a:t>
            </a:r>
            <a:r>
              <a:rPr lang="en-US" sz="1200" b="1" dirty="0"/>
              <a:t>, Ben Stock, and Martin Johns</a:t>
            </a:r>
          </a:p>
          <a:p>
            <a:r>
              <a:rPr lang="en-US" sz="1200" i="1" dirty="0">
                <a:hlinkClick r:id="rId3"/>
              </a:rPr>
              <a:t>http://ben-stock.de/wp-content/uploads/</a:t>
            </a:r>
            <a:r>
              <a:rPr lang="en-US" sz="1200" i="1" dirty="0" smtClean="0">
                <a:hlinkClick r:id="rId3"/>
              </a:rPr>
              <a:t>domxss.pdf</a:t>
            </a:r>
            <a:endParaRPr lang="en-US" sz="1200" i="1" dirty="0"/>
          </a:p>
        </p:txBody>
      </p:sp>
      <p:pic>
        <p:nvPicPr>
          <p:cNvPr id="19" name="Picture Placeholder 18"/>
          <p:cNvPicPr>
            <a:picLocks noGrp="1" noChangeAspect="1"/>
          </p:cNvPicPr>
          <p:nvPr>
            <p:ph type="pic" sz="quarter" idx="11"/>
          </p:nvPr>
        </p:nvPicPr>
        <p:blipFill>
          <a:blip r:embed="rId4"/>
          <a:srcRect t="-33221" b="-33221"/>
          <a:stretch>
            <a:fillRect/>
          </a:stretch>
        </p:blipFill>
        <p:spPr>
          <a:xfrm>
            <a:off x="6553200" y="1752600"/>
            <a:ext cx="2057400" cy="2057400"/>
          </a:xfrm>
          <a:prstGeom prst="rect">
            <a:avLst/>
          </a:prstGeom>
        </p:spPr>
      </p:pic>
    </p:spTree>
    <p:extLst>
      <p:ext uri="{BB962C8B-B14F-4D97-AF65-F5344CB8AC3E}">
        <p14:creationId xmlns:p14="http://schemas.microsoft.com/office/powerpoint/2010/main" val="1248639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5943600" cy="3962400"/>
          </a:xfrm>
        </p:spPr>
        <p:txBody>
          <a:bodyPr/>
          <a:lstStyle/>
          <a:p>
            <a:r>
              <a:rPr lang="en-US" sz="2400" dirty="0" smtClean="0">
                <a:solidFill>
                  <a:srgbClr val="4F81BD"/>
                </a:solidFill>
              </a:rPr>
              <a:t>Million Browser Botnet</a:t>
            </a:r>
          </a:p>
          <a:p>
            <a:r>
              <a:rPr lang="en-US" dirty="0" smtClean="0"/>
              <a:t>“Online advertising networks can be a web hacker’s best friend. For mere pennies per thousand impressions (that means browsers) there are service providers who allow you to broadly distribute arbitrary </a:t>
            </a:r>
            <a:r>
              <a:rPr lang="en-US" dirty="0" err="1" smtClean="0"/>
              <a:t>javascript</a:t>
            </a:r>
            <a:r>
              <a:rPr lang="en-US" dirty="0" smtClean="0"/>
              <a:t> -- even malicious </a:t>
            </a:r>
            <a:r>
              <a:rPr lang="en-US" dirty="0" err="1" smtClean="0"/>
              <a:t>javascript</a:t>
            </a:r>
            <a:r>
              <a:rPr lang="en-US" dirty="0" smtClean="0"/>
              <a:t>! You are SUPPOSED to use this “feature” to show ads, to track users, and get clicks, but that doesn’t mean you have to abide. Absolutely nothing prevents spending $10, $100, or more to create a massive </a:t>
            </a:r>
            <a:r>
              <a:rPr lang="en-US" dirty="0" err="1" smtClean="0"/>
              <a:t>javascript</a:t>
            </a:r>
            <a:r>
              <a:rPr lang="en-US" dirty="0" smtClean="0"/>
              <a:t>-driven browser botnet instantly. The real-world power is spooky cool. We know, because we tested it… in-the-wild.”</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7" name="Title 16"/>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smtClean="0"/>
              <a:t>7</a:t>
            </a:r>
            <a:endParaRPr lang="en-US" dirty="0"/>
          </a:p>
        </p:txBody>
      </p:sp>
      <p:sp>
        <p:nvSpPr>
          <p:cNvPr id="10" name="Rectangle 9"/>
          <p:cNvSpPr/>
          <p:nvPr/>
        </p:nvSpPr>
        <p:spPr>
          <a:xfrm>
            <a:off x="609600" y="5257800"/>
            <a:ext cx="8001000" cy="787437"/>
          </a:xfrm>
          <a:prstGeom prst="rect">
            <a:avLst/>
          </a:prstGeom>
        </p:spPr>
        <p:txBody>
          <a:bodyPr wrap="square" lIns="0" tIns="0" rIns="0" bIns="0">
            <a:noAutofit/>
          </a:bodyPr>
          <a:lstStyle/>
          <a:p>
            <a:r>
              <a:rPr lang="en-US" sz="1200" b="1" dirty="0"/>
              <a:t>Jeremiah Grossman &amp; Matt Johansen</a:t>
            </a:r>
          </a:p>
          <a:p>
            <a:r>
              <a:rPr lang="en-US" sz="1200" i="1" dirty="0">
                <a:hlinkClick r:id="rId2"/>
              </a:rPr>
              <a:t>https://www.youtube.com/watch?v=ERJmkLxGRC0</a:t>
            </a:r>
            <a:endParaRPr lang="en-US" sz="1200" i="1" dirty="0"/>
          </a:p>
          <a:p>
            <a:r>
              <a:rPr lang="en-US" sz="1200" i="1" dirty="0">
                <a:hlinkClick r:id="rId3"/>
              </a:rPr>
              <a:t>http://blackhat.com/us-13/briefings.html#Grossman</a:t>
            </a:r>
            <a:endParaRPr lang="en-US" sz="1200" i="1" dirty="0"/>
          </a:p>
          <a:p>
            <a:r>
              <a:rPr lang="en-US" sz="1200" i="1" dirty="0">
                <a:hlinkClick r:id="rId4"/>
              </a:rPr>
              <a:t>http://www.slideshare.net/jeremiahgrossman/million-browser-botnet</a:t>
            </a:r>
            <a:endParaRPr lang="en-US" sz="1200" i="1" dirty="0"/>
          </a:p>
          <a:p>
            <a:endParaRPr lang="en-US" sz="1200" i="1" dirty="0"/>
          </a:p>
        </p:txBody>
      </p:sp>
      <p:pic>
        <p:nvPicPr>
          <p:cNvPr id="19" name="Picture Placeholder 18"/>
          <p:cNvPicPr>
            <a:picLocks noGrp="1" noChangeAspect="1"/>
          </p:cNvPicPr>
          <p:nvPr>
            <p:ph type="pic" sz="quarter" idx="11"/>
          </p:nvPr>
        </p:nvPicPr>
        <p:blipFill rotWithShape="1">
          <a:blip r:embed="rId5"/>
          <a:srcRect t="1974" b="12180"/>
          <a:stretch/>
        </p:blipFill>
        <p:spPr>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48639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4495800" cy="3962400"/>
          </a:xfrm>
        </p:spPr>
        <p:txBody>
          <a:bodyPr/>
          <a:lstStyle/>
          <a:p>
            <a:r>
              <a:rPr lang="en-US" sz="2400" dirty="0" smtClean="0">
                <a:solidFill>
                  <a:srgbClr val="4F81BD"/>
                </a:solidFill>
              </a:rPr>
              <a:t>XML Out of Band Data Retrieval</a:t>
            </a:r>
          </a:p>
          <a:p>
            <a:r>
              <a:rPr lang="en-US" dirty="0" err="1"/>
              <a:t>Timur</a:t>
            </a:r>
            <a:r>
              <a:rPr lang="en-US" dirty="0"/>
              <a:t> </a:t>
            </a:r>
            <a:r>
              <a:rPr lang="en-US" dirty="0" err="1"/>
              <a:t>Yunusov</a:t>
            </a:r>
            <a:r>
              <a:rPr lang="en-US" dirty="0"/>
              <a:t>(Web Application Security Researcher) and Alexey </a:t>
            </a:r>
            <a:r>
              <a:rPr lang="en-US" dirty="0" err="1"/>
              <a:t>Osipov</a:t>
            </a:r>
            <a:r>
              <a:rPr lang="en-US" dirty="0"/>
              <a:t>(Attack Prevention Mechanisms Researcher) presented to the world a novel technique for accessing “out-of-band” data.  “It allows us to access files and resources from victim’s machine and internal network, even when normal output is possible from the vulnerable application that handles XML data.”  </a:t>
            </a:r>
            <a:endParaRPr lang="en-US" sz="2000"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dirty="0"/>
          </a:p>
        </p:txBody>
      </p:sp>
      <p:sp>
        <p:nvSpPr>
          <p:cNvPr id="17" name="Title 16"/>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smtClean="0"/>
              <a:t>6</a:t>
            </a:r>
            <a:endParaRPr lang="en-US" dirty="0"/>
          </a:p>
        </p:txBody>
      </p:sp>
      <p:pic>
        <p:nvPicPr>
          <p:cNvPr id="13" name="Picture Placeholder 12"/>
          <p:cNvPicPr>
            <a:picLocks noGrp="1" noChangeAspect="1"/>
          </p:cNvPicPr>
          <p:nvPr>
            <p:ph type="pic" sz="quarter" idx="11"/>
          </p:nvPr>
        </p:nvPicPr>
        <p:blipFill rotWithShape="1">
          <a:blip r:embed="rId3"/>
          <a:srcRect l="583" t="-915" r="-178" b="915"/>
          <a:stretch/>
        </p:blipFill>
        <p:spPr>
          <a:xfrm>
            <a:off x="5004741" y="1981200"/>
            <a:ext cx="3605859" cy="1763026"/>
          </a:xfrm>
        </p:spPr>
      </p:pic>
      <p:sp>
        <p:nvSpPr>
          <p:cNvPr id="10" name="Rectangle 9"/>
          <p:cNvSpPr/>
          <p:nvPr/>
        </p:nvSpPr>
        <p:spPr>
          <a:xfrm>
            <a:off x="609600" y="5334000"/>
            <a:ext cx="8228706" cy="587670"/>
          </a:xfrm>
          <a:prstGeom prst="rect">
            <a:avLst/>
          </a:prstGeom>
        </p:spPr>
        <p:txBody>
          <a:bodyPr wrap="square" lIns="0" tIns="0" rIns="0" bIns="0">
            <a:noAutofit/>
          </a:bodyPr>
          <a:lstStyle/>
          <a:p>
            <a:r>
              <a:rPr lang="en-US" sz="1200" b="1" dirty="0" err="1"/>
              <a:t>Timur</a:t>
            </a:r>
            <a:r>
              <a:rPr lang="en-US" sz="1200" b="1" dirty="0"/>
              <a:t> </a:t>
            </a:r>
            <a:r>
              <a:rPr lang="en-US" sz="1200" b="1" dirty="0" err="1"/>
              <a:t>Yunusov</a:t>
            </a:r>
            <a:r>
              <a:rPr lang="en-US" sz="1200" b="1" dirty="0"/>
              <a:t> and Alexey </a:t>
            </a:r>
            <a:r>
              <a:rPr lang="en-US" sz="1200" b="1" dirty="0" err="1"/>
              <a:t>Osipov</a:t>
            </a:r>
            <a:endParaRPr lang="en-US" sz="1200" b="1" dirty="0"/>
          </a:p>
          <a:p>
            <a:r>
              <a:rPr lang="en-US" sz="1200" i="1" dirty="0"/>
              <a:t>https://</a:t>
            </a:r>
            <a:r>
              <a:rPr lang="en-US" sz="1200" i="1" dirty="0" err="1"/>
              <a:t>media.blackhat.com</a:t>
            </a:r>
            <a:r>
              <a:rPr lang="en-US" sz="1200" i="1" dirty="0"/>
              <a:t>/eu-13/briefings/</a:t>
            </a:r>
            <a:r>
              <a:rPr lang="en-US" sz="1200" i="1" dirty="0" err="1"/>
              <a:t>Osipov</a:t>
            </a:r>
            <a:r>
              <a:rPr lang="en-US" sz="1200" i="1" dirty="0"/>
              <a:t>/bh-eu-13-XML-data-osipov-slides.pdf</a:t>
            </a:r>
          </a:p>
          <a:p>
            <a:r>
              <a:rPr lang="en-US" sz="1200" i="1" dirty="0"/>
              <a:t>http://</a:t>
            </a:r>
            <a:r>
              <a:rPr lang="en-US" sz="1200" i="1" dirty="0" err="1"/>
              <a:t>www.youtube.com</a:t>
            </a:r>
            <a:r>
              <a:rPr lang="en-US" sz="1200" i="1" dirty="0"/>
              <a:t>/</a:t>
            </a:r>
            <a:r>
              <a:rPr lang="en-US" sz="1200" i="1" dirty="0" err="1"/>
              <a:t>watch?v</a:t>
            </a:r>
            <a:r>
              <a:rPr lang="en-US" sz="1200" i="1" dirty="0"/>
              <a:t>=eBm0YhBrT_c</a:t>
            </a:r>
          </a:p>
          <a:p>
            <a:endParaRPr lang="en-US" sz="1200" i="1" dirty="0"/>
          </a:p>
          <a:p>
            <a:endParaRPr lang="en-US" sz="1200" i="1" dirty="0"/>
          </a:p>
        </p:txBody>
      </p:sp>
    </p:spTree>
    <p:extLst>
      <p:ext uri="{BB962C8B-B14F-4D97-AF65-F5344CB8AC3E}">
        <p14:creationId xmlns:p14="http://schemas.microsoft.com/office/powerpoint/2010/main" val="150159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5943600" cy="3276600"/>
          </a:xfrm>
        </p:spPr>
        <p:txBody>
          <a:bodyPr/>
          <a:lstStyle/>
          <a:p>
            <a:r>
              <a:rPr lang="en-US" sz="2400" dirty="0" smtClean="0">
                <a:solidFill>
                  <a:srgbClr val="4F81BD"/>
                </a:solidFill>
              </a:rPr>
              <a:t>Weaknesses in RC4</a:t>
            </a:r>
          </a:p>
          <a:p>
            <a:r>
              <a:rPr lang="en-US" dirty="0"/>
              <a:t>“We have found new attacks against TLS that allows an attacker to recover a limited amount of plaintext from a TLS connection when RC4 encryption is used. The attacks arise from statistical flaws in the </a:t>
            </a:r>
            <a:r>
              <a:rPr lang="en-US" dirty="0" err="1"/>
              <a:t>keystream</a:t>
            </a:r>
            <a:r>
              <a:rPr lang="en-US" dirty="0"/>
              <a:t> generated by the RC4 algorithm which become apparent in TLS </a:t>
            </a:r>
            <a:r>
              <a:rPr lang="en-US" dirty="0" err="1"/>
              <a:t>ciphertexts</a:t>
            </a:r>
            <a:r>
              <a:rPr lang="en-US" dirty="0"/>
              <a:t> when the same plaintext is repeatedly encrypted.</a:t>
            </a:r>
            <a:r>
              <a:rPr lang="en-US" dirty="0" smtClean="0"/>
              <a:t>”</a:t>
            </a:r>
            <a:endParaRPr lang="en-US" b="1" dirty="0"/>
          </a:p>
        </p:txBody>
      </p:sp>
      <p:sp>
        <p:nvSpPr>
          <p:cNvPr id="15" name="Title 1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5</a:t>
            </a:r>
            <a:endParaRPr lang="en-US" dirty="0"/>
          </a:p>
        </p:txBody>
      </p:sp>
      <p:sp>
        <p:nvSpPr>
          <p:cNvPr id="9" name="Rectangle 8"/>
          <p:cNvSpPr/>
          <p:nvPr/>
        </p:nvSpPr>
        <p:spPr>
          <a:xfrm>
            <a:off x="457200" y="5410200"/>
            <a:ext cx="8386927" cy="515883"/>
          </a:xfrm>
          <a:prstGeom prst="rect">
            <a:avLst/>
          </a:prstGeom>
        </p:spPr>
        <p:txBody>
          <a:bodyPr wrap="square" lIns="0" tIns="0" rIns="0" bIns="0">
            <a:noAutofit/>
          </a:bodyPr>
          <a:lstStyle/>
          <a:p>
            <a:r>
              <a:rPr lang="en-US" sz="1200" b="1" dirty="0" err="1"/>
              <a:t>Nadhem</a:t>
            </a:r>
            <a:r>
              <a:rPr lang="en-US" sz="1200" b="1" dirty="0"/>
              <a:t> </a:t>
            </a:r>
            <a:r>
              <a:rPr lang="en-US" sz="1200" b="1" dirty="0" err="1"/>
              <a:t>AlFardan</a:t>
            </a:r>
            <a:r>
              <a:rPr lang="en-US" sz="1200" b="1" dirty="0"/>
              <a:t>, Dan Bernstein, Kenny Paterson, Bertram </a:t>
            </a:r>
            <a:r>
              <a:rPr lang="en-US" sz="1200" b="1" dirty="0" err="1"/>
              <a:t>Poettering</a:t>
            </a:r>
            <a:r>
              <a:rPr lang="en-US" sz="1200" b="1" dirty="0"/>
              <a:t> and Jacob </a:t>
            </a:r>
            <a:r>
              <a:rPr lang="en-US" sz="1200" b="1" dirty="0" err="1"/>
              <a:t>Schuldt</a:t>
            </a:r>
            <a:endParaRPr lang="en-US" sz="1200" b="1" dirty="0"/>
          </a:p>
          <a:p>
            <a:r>
              <a:rPr lang="en-US" sz="1200" i="1" dirty="0">
                <a:hlinkClick r:id="rId3"/>
              </a:rPr>
              <a:t>http://www.isg.rhul.ac.uk/tls/</a:t>
            </a:r>
            <a:endParaRPr lang="en-US" sz="1200" i="1" dirty="0"/>
          </a:p>
          <a:p>
            <a:endParaRPr lang="en-US" sz="1200" i="1" dirty="0"/>
          </a:p>
        </p:txBody>
      </p:sp>
      <p:pic>
        <p:nvPicPr>
          <p:cNvPr id="17" name="Picture Placeholder 16" descr="Screen Shot 2014-02-17 at 11.59.59 PM.png"/>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9048" b="-19048"/>
          <a:stretch>
            <a:fillRect/>
          </a:stretch>
        </p:blipFill>
        <p:spPr>
          <a:prstGeom prst="rect">
            <a:avLst/>
          </a:prstGeom>
        </p:spPr>
      </p:pic>
    </p:spTree>
    <p:extLst>
      <p:ext uri="{BB962C8B-B14F-4D97-AF65-F5344CB8AC3E}">
        <p14:creationId xmlns:p14="http://schemas.microsoft.com/office/powerpoint/2010/main" val="3374044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91000"/>
            <a:ext cx="7148689" cy="1887643"/>
          </a:xfrm>
          <a:prstGeom prst="rect">
            <a:avLst/>
          </a:prstGeom>
        </p:spPr>
      </p:pic>
      <p:sp>
        <p:nvSpPr>
          <p:cNvPr id="3" name="Content Placeholder 2"/>
          <p:cNvSpPr>
            <a:spLocks noGrp="1"/>
          </p:cNvSpPr>
          <p:nvPr>
            <p:ph idx="1"/>
          </p:nvPr>
        </p:nvSpPr>
        <p:spPr>
          <a:xfrm>
            <a:off x="457200" y="1295400"/>
            <a:ext cx="8153400" cy="4572000"/>
          </a:xfrm>
        </p:spPr>
        <p:txBody>
          <a:bodyPr/>
          <a:lstStyle/>
          <a:p>
            <a:pPr marL="0" indent="0">
              <a:buNone/>
            </a:pPr>
            <a:r>
              <a:rPr lang="en-US" sz="2400" dirty="0" smtClean="0">
                <a:solidFill>
                  <a:srgbClr val="4F81BD"/>
                </a:solidFill>
              </a:rPr>
              <a:t>SSL and TLS</a:t>
            </a:r>
          </a:p>
          <a:p>
            <a:r>
              <a:rPr lang="en-US" sz="2000" dirty="0" smtClean="0"/>
              <a:t>Used to encrypt web traffic between client and server</a:t>
            </a:r>
          </a:p>
          <a:p>
            <a:r>
              <a:rPr lang="en-US" sz="2000" dirty="0" smtClean="0"/>
              <a:t>Implemented in popular Secure Protocols</a:t>
            </a:r>
          </a:p>
          <a:p>
            <a:r>
              <a:rPr lang="en-US" sz="2000" dirty="0" smtClean="0"/>
              <a:t>HTTPS, IMAP/TLS, POP/TLS, SMPT/TLS, WPA/TKIP etc.</a:t>
            </a:r>
          </a:p>
          <a:p>
            <a:r>
              <a:rPr lang="en-US" sz="2000" dirty="0" smtClean="0"/>
              <a:t>Can support multiple encryption algorithms including RC4, CBC, etc.</a:t>
            </a:r>
          </a:p>
          <a:p>
            <a:r>
              <a:rPr lang="en-US" sz="2000" dirty="0" smtClean="0"/>
              <a:t>Each algorithm has a number of </a:t>
            </a:r>
            <a:r>
              <a:rPr lang="en-US" sz="2000" dirty="0" err="1" smtClean="0"/>
              <a:t>ciphersuites</a:t>
            </a:r>
            <a:endParaRPr lang="en-US" sz="2000" dirty="0"/>
          </a:p>
        </p:txBody>
      </p:sp>
      <p:sp>
        <p:nvSpPr>
          <p:cNvPr id="2" name="Title 1"/>
          <p:cNvSpPr>
            <a:spLocks noGrp="1"/>
          </p:cNvSpPr>
          <p:nvPr>
            <p:ph type="title"/>
          </p:nvPr>
        </p:nvSpPr>
        <p:spPr/>
        <p:txBody>
          <a:bodyPr/>
          <a:lstStyle/>
          <a:p>
            <a:r>
              <a:rPr lang="en-US" smtClean="0"/>
              <a:t>RC4</a:t>
            </a:r>
            <a:endParaRPr lang="en-US" dirty="0"/>
          </a:p>
        </p:txBody>
      </p:sp>
      <p:sp>
        <p:nvSpPr>
          <p:cNvPr id="8" name="TextBox 7"/>
          <p:cNvSpPr txBox="1"/>
          <p:nvPr/>
        </p:nvSpPr>
        <p:spPr>
          <a:xfrm>
            <a:off x="5038492" y="6105469"/>
            <a:ext cx="2720290" cy="188030"/>
          </a:xfrm>
          <a:prstGeom prst="rect">
            <a:avLst/>
          </a:prstGeom>
          <a:noFill/>
        </p:spPr>
        <p:txBody>
          <a:bodyPr wrap="none" lIns="64291" tIns="32146" rIns="64291" bIns="32146" rtlCol="0">
            <a:spAutoFit/>
          </a:bodyPr>
          <a:lstStyle/>
          <a:p>
            <a:r>
              <a:rPr lang="en-US" sz="800" dirty="0"/>
              <a:t>Source: http://</a:t>
            </a:r>
            <a:r>
              <a:rPr lang="en-US" sz="800" dirty="0" err="1"/>
              <a:t>www.isg.rhul.ac.uk</a:t>
            </a:r>
            <a:r>
              <a:rPr lang="en-US" sz="800" dirty="0"/>
              <a:t>/</a:t>
            </a:r>
            <a:r>
              <a:rPr lang="en-US" sz="800" dirty="0" err="1"/>
              <a:t>tls</a:t>
            </a:r>
            <a:r>
              <a:rPr lang="en-US" sz="800" dirty="0"/>
              <a:t>/</a:t>
            </a:r>
            <a:r>
              <a:rPr lang="en-US" sz="800" dirty="0" err="1"/>
              <a:t>usenix-presentation.pdf</a:t>
            </a:r>
            <a:endParaRPr lang="en-US" sz="800" dirty="0"/>
          </a:p>
        </p:txBody>
      </p:sp>
    </p:spTree>
    <p:extLst>
      <p:ext uri="{BB962C8B-B14F-4D97-AF65-F5344CB8AC3E}">
        <p14:creationId xmlns:p14="http://schemas.microsoft.com/office/powerpoint/2010/main" val="27344611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What is RC4?</a:t>
            </a:r>
          </a:p>
          <a:p>
            <a:r>
              <a:rPr lang="en-US" sz="2000" dirty="0" smtClean="0"/>
              <a:t>RC4 </a:t>
            </a:r>
            <a:r>
              <a:rPr lang="en-US" sz="2000" dirty="0"/>
              <a:t>is a fast stream cipher invented in 1987 by Ron </a:t>
            </a:r>
            <a:r>
              <a:rPr lang="en-US" sz="2000" dirty="0" err="1"/>
              <a:t>Rivest</a:t>
            </a:r>
            <a:r>
              <a:rPr lang="en-US" sz="2000" dirty="0" smtClean="0"/>
              <a:t>.</a:t>
            </a:r>
          </a:p>
          <a:p>
            <a:r>
              <a:rPr lang="en-US" sz="2000" dirty="0" smtClean="0"/>
              <a:t>It does </a:t>
            </a:r>
            <a:r>
              <a:rPr lang="en-US" sz="2000" dirty="0"/>
              <a:t>not require padding or IVs, which means it's immune to recent TLS attacks like BEAST and Lucky13</a:t>
            </a:r>
            <a:r>
              <a:rPr lang="en-US" sz="2000" dirty="0" smtClean="0"/>
              <a:t>.</a:t>
            </a:r>
          </a:p>
          <a:p>
            <a:r>
              <a:rPr lang="en-US" sz="2000" dirty="0" smtClean="0"/>
              <a:t>RC4 </a:t>
            </a:r>
            <a:r>
              <a:rPr lang="en-US" sz="2000" dirty="0"/>
              <a:t>takes a short (e.g., 128-bit) key and stretches it into a long string of pseudo-random bytes. These bytes are </a:t>
            </a:r>
            <a:r>
              <a:rPr lang="en-US" sz="2000" dirty="0" err="1"/>
              <a:t>XORed</a:t>
            </a:r>
            <a:r>
              <a:rPr lang="en-US" sz="2000" dirty="0"/>
              <a:t> with the message you want to encrypt, resulting in what should be a pretty opaque (and random-looking) </a:t>
            </a:r>
            <a:r>
              <a:rPr lang="en-US" sz="2000" dirty="0" err="1"/>
              <a:t>ciphertext</a:t>
            </a:r>
            <a:r>
              <a:rPr lang="en-US" sz="2000" dirty="0" smtClean="0"/>
              <a:t>.</a:t>
            </a:r>
          </a:p>
          <a:p>
            <a:r>
              <a:rPr lang="en-US" sz="2000" dirty="0" smtClean="0"/>
              <a:t>Research has proven this somewhat incorrect as the “randomness” has shown some small biases based on large data set statistical analysis.</a:t>
            </a:r>
          </a:p>
          <a:p>
            <a:r>
              <a:rPr lang="en-US" sz="2000" dirty="0" smtClean="0"/>
              <a:t>Take many encryptions of the same message and analyze the small deviations to read the encrypted message.</a:t>
            </a:r>
            <a:endParaRPr lang="en-US" sz="2000" dirty="0"/>
          </a:p>
        </p:txBody>
      </p:sp>
      <p:sp>
        <p:nvSpPr>
          <p:cNvPr id="2" name="Title 1"/>
          <p:cNvSpPr>
            <a:spLocks noGrp="1"/>
          </p:cNvSpPr>
          <p:nvPr>
            <p:ph type="title"/>
          </p:nvPr>
        </p:nvSpPr>
        <p:spPr/>
        <p:txBody>
          <a:bodyPr/>
          <a:lstStyle/>
          <a:p>
            <a:r>
              <a:rPr lang="en-US" dirty="0" smtClean="0"/>
              <a:t>RC4</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16</a:t>
            </a:fld>
            <a:endParaRPr lang="en-US"/>
          </a:p>
        </p:txBody>
      </p:sp>
      <p:sp>
        <p:nvSpPr>
          <p:cNvPr id="7" name="TextBox 6"/>
          <p:cNvSpPr txBox="1"/>
          <p:nvPr/>
        </p:nvSpPr>
        <p:spPr>
          <a:xfrm>
            <a:off x="4142658" y="6119346"/>
            <a:ext cx="4502830" cy="188030"/>
          </a:xfrm>
          <a:prstGeom prst="rect">
            <a:avLst/>
          </a:prstGeom>
          <a:noFill/>
        </p:spPr>
        <p:txBody>
          <a:bodyPr wrap="none" lIns="64291" tIns="32146" rIns="64291" bIns="32146" rtlCol="0">
            <a:spAutoFit/>
          </a:bodyPr>
          <a:lstStyle/>
          <a:p>
            <a:r>
              <a:rPr lang="en-US" sz="800" dirty="0"/>
              <a:t>Source: http://</a:t>
            </a:r>
            <a:r>
              <a:rPr lang="en-US" sz="800" dirty="0" err="1"/>
              <a:t>blog.cryptographyengineering.com</a:t>
            </a:r>
            <a:r>
              <a:rPr lang="en-US" sz="800" dirty="0"/>
              <a:t>/2013/03/attack-of-week-rc4-is-kind-of-broken-in.html</a:t>
            </a:r>
          </a:p>
        </p:txBody>
      </p:sp>
    </p:spTree>
    <p:extLst>
      <p:ext uri="{BB962C8B-B14F-4D97-AF65-F5344CB8AC3E}">
        <p14:creationId xmlns:p14="http://schemas.microsoft.com/office/powerpoint/2010/main" val="230537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solidFill>
                  <a:srgbClr val="4F81BD"/>
                </a:solidFill>
              </a:rPr>
              <a:t>Distribution of RC4</a:t>
            </a:r>
          </a:p>
          <a:p>
            <a:r>
              <a:rPr lang="en-US" dirty="0" smtClean="0"/>
              <a:t>Recent attacks on CBC based </a:t>
            </a:r>
            <a:r>
              <a:rPr lang="en-US" dirty="0" err="1" smtClean="0"/>
              <a:t>ciphersuites</a:t>
            </a:r>
            <a:r>
              <a:rPr lang="en-US" dirty="0" smtClean="0"/>
              <a:t> in TLS</a:t>
            </a:r>
          </a:p>
          <a:p>
            <a:r>
              <a:rPr lang="en-US" dirty="0" smtClean="0"/>
              <a:t>Last </a:t>
            </a:r>
            <a:r>
              <a:rPr lang="en-US" dirty="0"/>
              <a:t>3 years Top </a:t>
            </a:r>
            <a:r>
              <a:rPr lang="en-US" dirty="0" smtClean="0"/>
              <a:t>10 &amp; This </a:t>
            </a:r>
            <a:r>
              <a:rPr lang="en-US" dirty="0"/>
              <a:t>Years #</a:t>
            </a:r>
            <a:r>
              <a:rPr lang="en-US" dirty="0" smtClean="0"/>
              <a:t>3 (BEAST, Lucky 13, etc.)</a:t>
            </a:r>
          </a:p>
          <a:p>
            <a:r>
              <a:rPr lang="en-US" dirty="0" smtClean="0"/>
              <a:t>Suggestions have been to move </a:t>
            </a:r>
            <a:r>
              <a:rPr lang="en-US" b="1" dirty="0" smtClean="0"/>
              <a:t>TO</a:t>
            </a:r>
            <a:r>
              <a:rPr lang="en-US" dirty="0" smtClean="0"/>
              <a:t> RC4</a:t>
            </a:r>
            <a:endParaRPr lang="en-US" dirty="0"/>
          </a:p>
        </p:txBody>
      </p:sp>
      <p:sp>
        <p:nvSpPr>
          <p:cNvPr id="2" name="Title 1"/>
          <p:cNvSpPr>
            <a:spLocks noGrp="1"/>
          </p:cNvSpPr>
          <p:nvPr>
            <p:ph type="title"/>
          </p:nvPr>
        </p:nvSpPr>
        <p:spPr/>
        <p:txBody>
          <a:bodyPr/>
          <a:lstStyle/>
          <a:p>
            <a:r>
              <a:rPr lang="en-US" dirty="0" smtClean="0"/>
              <a:t>RC4</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733800"/>
            <a:ext cx="7783852" cy="1584972"/>
          </a:xfrm>
          <a:prstGeom prst="rect">
            <a:avLst/>
          </a:prstGeom>
        </p:spPr>
      </p:pic>
    </p:spTree>
    <p:extLst>
      <p:ext uri="{BB962C8B-B14F-4D97-AF65-F5344CB8AC3E}">
        <p14:creationId xmlns:p14="http://schemas.microsoft.com/office/powerpoint/2010/main" val="39168568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solidFill>
                  <a:srgbClr val="4F81BD"/>
                </a:solidFill>
              </a:rPr>
              <a:t>First Attack</a:t>
            </a:r>
          </a:p>
          <a:p>
            <a:r>
              <a:rPr lang="en-US" dirty="0" smtClean="0"/>
              <a:t>Multi Session Attack</a:t>
            </a:r>
          </a:p>
          <a:p>
            <a:r>
              <a:rPr lang="en-US" dirty="0" smtClean="0"/>
              <a:t>Requires target plaintext to be repeatedly sent in multiple TLS connections.</a:t>
            </a:r>
          </a:p>
          <a:p>
            <a:r>
              <a:rPr lang="en-US" dirty="0" smtClean="0"/>
              <a:t>Exploits single</a:t>
            </a:r>
            <a:r>
              <a:rPr lang="en-US" dirty="0"/>
              <a:t>-byte biases in the initial 256 bytes of RC4 </a:t>
            </a:r>
            <a:r>
              <a:rPr lang="en-US" dirty="0" err="1"/>
              <a:t>keystreams</a:t>
            </a:r>
            <a:r>
              <a:rPr lang="en-US" dirty="0" smtClean="0"/>
              <a:t>.</a:t>
            </a:r>
          </a:p>
          <a:p>
            <a:r>
              <a:rPr lang="en-US" dirty="0" smtClean="0"/>
              <a:t>Need 2</a:t>
            </a:r>
            <a:r>
              <a:rPr lang="en-US" baseline="30000" dirty="0" smtClean="0"/>
              <a:t>30</a:t>
            </a:r>
            <a:r>
              <a:rPr lang="en-US" dirty="0" smtClean="0"/>
              <a:t> TLS connections to reliably recover 220 of the first 256 bytes of plaintext.</a:t>
            </a:r>
          </a:p>
          <a:p>
            <a:r>
              <a:rPr lang="en-US" dirty="0" smtClean="0"/>
              <a:t>Improved to 2</a:t>
            </a:r>
            <a:r>
              <a:rPr lang="en-US" baseline="30000" dirty="0" smtClean="0"/>
              <a:t>24</a:t>
            </a:r>
            <a:r>
              <a:rPr lang="en-US" dirty="0"/>
              <a:t> </a:t>
            </a:r>
            <a:r>
              <a:rPr lang="en-US" dirty="0" smtClean="0"/>
              <a:t>to recover certain bytes reliably.</a:t>
            </a:r>
            <a:endParaRPr lang="en-US" dirty="0"/>
          </a:p>
        </p:txBody>
      </p:sp>
      <p:sp>
        <p:nvSpPr>
          <p:cNvPr id="2" name="Title 1"/>
          <p:cNvSpPr>
            <a:spLocks noGrp="1"/>
          </p:cNvSpPr>
          <p:nvPr>
            <p:ph type="title"/>
          </p:nvPr>
        </p:nvSpPr>
        <p:spPr/>
        <p:txBody>
          <a:bodyPr/>
          <a:lstStyle/>
          <a:p>
            <a:r>
              <a:rPr lang="en-US" dirty="0" smtClean="0"/>
              <a:t>RC4</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18</a:t>
            </a:fld>
            <a:endParaRPr lang="en-US"/>
          </a:p>
        </p:txBody>
      </p:sp>
    </p:spTree>
    <p:extLst>
      <p:ext uri="{BB962C8B-B14F-4D97-AF65-F5344CB8AC3E}">
        <p14:creationId xmlns:p14="http://schemas.microsoft.com/office/powerpoint/2010/main" val="22322806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solidFill>
                  <a:srgbClr val="4F81BD"/>
                </a:solidFill>
              </a:rPr>
              <a:t>Real World Scenario</a:t>
            </a:r>
          </a:p>
          <a:p>
            <a:r>
              <a:rPr lang="en-US" dirty="0" smtClean="0"/>
              <a:t>Many encryptions of same plaintext are required.</a:t>
            </a:r>
          </a:p>
          <a:p>
            <a:r>
              <a:rPr lang="en-US" dirty="0" smtClean="0"/>
              <a:t>What is a real world example of encrypting the same plaintext over and over again?</a:t>
            </a:r>
          </a:p>
          <a:p>
            <a:r>
              <a:rPr lang="en-US" dirty="0" smtClean="0"/>
              <a:t>Secure Session Cookies!</a:t>
            </a:r>
            <a:endParaRPr lang="en-US" dirty="0"/>
          </a:p>
        </p:txBody>
      </p:sp>
      <p:sp>
        <p:nvSpPr>
          <p:cNvPr id="2" name="Title 1"/>
          <p:cNvSpPr>
            <a:spLocks noGrp="1"/>
          </p:cNvSpPr>
          <p:nvPr>
            <p:ph type="title"/>
          </p:nvPr>
        </p:nvSpPr>
        <p:spPr/>
        <p:txBody>
          <a:bodyPr/>
          <a:lstStyle/>
          <a:p>
            <a:r>
              <a:rPr lang="en-US" dirty="0" smtClean="0"/>
              <a:t>RC4</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3429000"/>
            <a:ext cx="8229600" cy="2223436"/>
          </a:xfrm>
          <a:prstGeom prst="rect">
            <a:avLst/>
          </a:prstGeom>
        </p:spPr>
      </p:pic>
    </p:spTree>
    <p:extLst>
      <p:ext uri="{BB962C8B-B14F-4D97-AF65-F5344CB8AC3E}">
        <p14:creationId xmlns:p14="http://schemas.microsoft.com/office/powerpoint/2010/main" val="261905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Johansen.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063" b="23443"/>
          <a:stretch/>
        </p:blipFill>
        <p:spPr>
          <a:xfrm>
            <a:off x="6858000" y="1143000"/>
            <a:ext cx="1828800" cy="1828800"/>
          </a:xfrm>
        </p:spPr>
      </p:pic>
      <p:sp>
        <p:nvSpPr>
          <p:cNvPr id="6" name="Text Placeholder 5"/>
          <p:cNvSpPr>
            <a:spLocks noGrp="1"/>
          </p:cNvSpPr>
          <p:nvPr>
            <p:ph type="body" sz="half" idx="2"/>
          </p:nvPr>
        </p:nvSpPr>
        <p:spPr>
          <a:xfrm>
            <a:off x="6858000" y="3123368"/>
            <a:ext cx="2057399" cy="305631"/>
          </a:xfrm>
        </p:spPr>
        <p:txBody>
          <a:bodyPr/>
          <a:lstStyle/>
          <a:p>
            <a:r>
              <a:rPr lang="en-US" dirty="0" smtClean="0"/>
              <a:t>Threat </a:t>
            </a:r>
            <a:r>
              <a:rPr lang="en-US" dirty="0"/>
              <a:t>Research Center, </a:t>
            </a:r>
            <a:r>
              <a:rPr lang="en-US" dirty="0" smtClean="0"/>
              <a:t>Manager</a:t>
            </a:r>
            <a:endParaRPr lang="en-US" dirty="0"/>
          </a:p>
          <a:p>
            <a:r>
              <a:rPr lang="en-US" dirty="0"/>
              <a:t>Twitter: @</a:t>
            </a:r>
            <a:r>
              <a:rPr lang="en-US" dirty="0" err="1" smtClean="0"/>
              <a:t>mattjay</a:t>
            </a:r>
            <a:endParaRPr lang="en-US" dirty="0"/>
          </a:p>
          <a:p>
            <a:r>
              <a:rPr lang="en-US" dirty="0" smtClean="0"/>
              <a:t>Email: </a:t>
            </a:r>
            <a:r>
              <a:rPr lang="en-US" dirty="0" err="1" smtClean="0"/>
              <a:t>matt</a:t>
            </a:r>
            <a:r>
              <a:rPr lang="en-US" dirty="0" err="1"/>
              <a:t>@whitehatsec.com</a:t>
            </a:r>
            <a:endParaRPr lang="en-US" dirty="0"/>
          </a:p>
        </p:txBody>
      </p:sp>
      <p:sp>
        <p:nvSpPr>
          <p:cNvPr id="7" name="Text Placeholder 6"/>
          <p:cNvSpPr>
            <a:spLocks noGrp="1"/>
          </p:cNvSpPr>
          <p:nvPr>
            <p:ph type="body" idx="13"/>
          </p:nvPr>
        </p:nvSpPr>
        <p:spPr/>
        <p:txBody>
          <a:bodyPr/>
          <a:lstStyle/>
          <a:p>
            <a:r>
              <a:rPr lang="en-US" dirty="0" smtClean="0"/>
              <a:t>Matt Johansen</a:t>
            </a:r>
            <a:endParaRPr lang="en-US" dirty="0"/>
          </a:p>
        </p:txBody>
      </p:sp>
      <p:sp>
        <p:nvSpPr>
          <p:cNvPr id="8" name="Content Placeholder 7"/>
          <p:cNvSpPr>
            <a:spLocks noGrp="1"/>
          </p:cNvSpPr>
          <p:nvPr>
            <p:ph sz="half" idx="14"/>
          </p:nvPr>
        </p:nvSpPr>
        <p:spPr/>
        <p:txBody>
          <a:bodyPr/>
          <a:lstStyle/>
          <a:p>
            <a:r>
              <a:rPr lang="en-US" dirty="0"/>
              <a:t>Head of WhiteHat's Threat Research Center</a:t>
            </a:r>
          </a:p>
          <a:p>
            <a:r>
              <a:rPr lang="en-US" dirty="0" err="1"/>
              <a:t>BlackHat</a:t>
            </a:r>
            <a:r>
              <a:rPr lang="en-US" dirty="0"/>
              <a:t>, DEFCON, RSA, etc. Speaker</a:t>
            </a:r>
          </a:p>
          <a:p>
            <a:r>
              <a:rPr lang="en-US" dirty="0"/>
              <a:t>Oversees assessment of 20,000+ websites</a:t>
            </a:r>
          </a:p>
          <a:p>
            <a:r>
              <a:rPr lang="en-US" dirty="0"/>
              <a:t>Background in Penetration Testing</a:t>
            </a:r>
          </a:p>
          <a:p>
            <a:r>
              <a:rPr lang="en-US" dirty="0"/>
              <a:t>Hacker turned Management</a:t>
            </a:r>
          </a:p>
          <a:p>
            <a:r>
              <a:rPr lang="en-US" dirty="0"/>
              <a:t>I'm hiring… a </a:t>
            </a:r>
            <a:r>
              <a:rPr lang="en-US" dirty="0" smtClean="0"/>
              <a:t>lot</a:t>
            </a:r>
            <a:endParaRPr lang="en-US" dirty="0"/>
          </a:p>
        </p:txBody>
      </p:sp>
      <p:pic>
        <p:nvPicPr>
          <p:cNvPr id="3" name="Picture Placeholder 2" descr="WhiteHatLogo.jpg"/>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t="-57280" b="-27909"/>
          <a:stretch/>
        </p:blipFill>
        <p:spPr>
          <a:xfrm>
            <a:off x="6629400" y="4724400"/>
            <a:ext cx="2057400" cy="613833"/>
          </a:xfrm>
        </p:spPr>
      </p:pic>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151553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01000" cy="4572000"/>
          </a:xfrm>
        </p:spPr>
        <p:txBody>
          <a:bodyPr/>
          <a:lstStyle/>
          <a:p>
            <a:pPr marL="0" indent="0">
              <a:buNone/>
            </a:pPr>
            <a:r>
              <a:rPr lang="en-US" sz="2400" dirty="0">
                <a:solidFill>
                  <a:srgbClr val="4F81BD"/>
                </a:solidFill>
              </a:rPr>
              <a:t>Real World Scenario</a:t>
            </a:r>
          </a:p>
          <a:p>
            <a:r>
              <a:rPr lang="en-US" sz="2000" dirty="0" smtClean="0"/>
              <a:t>Math goes from our enemy to our friend.</a:t>
            </a:r>
          </a:p>
          <a:p>
            <a:r>
              <a:rPr lang="en-US" sz="2000" dirty="0" smtClean="0"/>
              <a:t>Reduce possibilities of outcome by optimizing analysis with prior knowledge.</a:t>
            </a:r>
          </a:p>
          <a:p>
            <a:r>
              <a:rPr lang="en-US" sz="2000" dirty="0" smtClean="0"/>
              <a:t>Cookie example with Gmail (which uses RC4 enabled TLS)</a:t>
            </a:r>
          </a:p>
          <a:p>
            <a:r>
              <a:rPr lang="en-US" sz="2000" dirty="0" smtClean="0"/>
              <a:t>We know things about the plaintext! Base64 encoded cookies would reduce possible character set, etc.</a:t>
            </a:r>
          </a:p>
          <a:p>
            <a:r>
              <a:rPr lang="en-US" sz="2000" dirty="0" smtClean="0"/>
              <a:t>With a bit of JavaScript in a victim’s browser, we can force many HTTPS connections to Gmail and rack up enough for a </a:t>
            </a:r>
            <a:r>
              <a:rPr lang="en-US" sz="2000" dirty="0" err="1" smtClean="0"/>
              <a:t>MiTM</a:t>
            </a:r>
            <a:r>
              <a:rPr lang="en-US" sz="2000" dirty="0" smtClean="0"/>
              <a:t> to analyze.</a:t>
            </a:r>
          </a:p>
          <a:p>
            <a:r>
              <a:rPr lang="en-US" sz="2000" dirty="0" smtClean="0"/>
              <a:t>Still slightly impractical due to number needed but that could get better in the future.</a:t>
            </a:r>
            <a:endParaRPr lang="en-US" sz="2000" dirty="0"/>
          </a:p>
        </p:txBody>
      </p:sp>
      <p:sp>
        <p:nvSpPr>
          <p:cNvPr id="2" name="Title 1"/>
          <p:cNvSpPr>
            <a:spLocks noGrp="1"/>
          </p:cNvSpPr>
          <p:nvPr>
            <p:ph type="title"/>
          </p:nvPr>
        </p:nvSpPr>
        <p:spPr/>
        <p:txBody>
          <a:bodyPr/>
          <a:lstStyle/>
          <a:p>
            <a:r>
              <a:rPr lang="en-US" dirty="0" smtClean="0"/>
              <a:t>RC4</a:t>
            </a:r>
            <a:endParaRPr lang="en-US" dirty="0"/>
          </a:p>
        </p:txBody>
      </p:sp>
    </p:spTree>
    <p:extLst>
      <p:ext uri="{BB962C8B-B14F-4D97-AF65-F5344CB8AC3E}">
        <p14:creationId xmlns:p14="http://schemas.microsoft.com/office/powerpoint/2010/main" val="319412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solidFill>
                  <a:srgbClr val="4F81BD"/>
                </a:solidFill>
              </a:rPr>
              <a:t>Second Attack</a:t>
            </a:r>
          </a:p>
          <a:p>
            <a:r>
              <a:rPr lang="en-US" dirty="0" smtClean="0"/>
              <a:t>Single connection/session attack</a:t>
            </a:r>
          </a:p>
          <a:p>
            <a:r>
              <a:rPr lang="en-US" dirty="0" smtClean="0"/>
              <a:t>Exploits double-byte biases in RC4 </a:t>
            </a:r>
            <a:r>
              <a:rPr lang="en-US" dirty="0" err="1" smtClean="0"/>
              <a:t>keystreams</a:t>
            </a:r>
            <a:r>
              <a:rPr lang="en-US" dirty="0" smtClean="0"/>
              <a:t> (the </a:t>
            </a:r>
            <a:r>
              <a:rPr lang="en-US" dirty="0" err="1" smtClean="0"/>
              <a:t>Fluhrer</a:t>
            </a:r>
            <a:r>
              <a:rPr lang="en-US" dirty="0" smtClean="0"/>
              <a:t>-McGrew biases).</a:t>
            </a:r>
          </a:p>
          <a:p>
            <a:r>
              <a:rPr lang="en-US" dirty="0" smtClean="0"/>
              <a:t>10 x 2</a:t>
            </a:r>
            <a:r>
              <a:rPr lang="en-US" baseline="30000" dirty="0" smtClean="0"/>
              <a:t>30 </a:t>
            </a:r>
            <a:r>
              <a:rPr lang="en-US" dirty="0" smtClean="0"/>
              <a:t> encryptions needed to recover a set of 16 consecutive bytes of plaintext.</a:t>
            </a:r>
          </a:p>
          <a:p>
            <a:r>
              <a:rPr lang="en-US" dirty="0" smtClean="0"/>
              <a:t>6 x 2</a:t>
            </a:r>
            <a:r>
              <a:rPr lang="en-US" baseline="30000" dirty="0" smtClean="0"/>
              <a:t>30 </a:t>
            </a:r>
            <a:r>
              <a:rPr lang="en-US" dirty="0" smtClean="0"/>
              <a:t>will achieve a 50% reliability.</a:t>
            </a:r>
          </a:p>
          <a:p>
            <a:r>
              <a:rPr lang="en-US" dirty="0" smtClean="0"/>
              <a:t>TLS handshake does not need to be rerun which makes this more efficient than the single-byte bias attack</a:t>
            </a:r>
            <a:endParaRPr lang="en-US" dirty="0"/>
          </a:p>
        </p:txBody>
      </p:sp>
      <p:sp>
        <p:nvSpPr>
          <p:cNvPr id="2" name="Title 1"/>
          <p:cNvSpPr>
            <a:spLocks noGrp="1"/>
          </p:cNvSpPr>
          <p:nvPr>
            <p:ph type="title"/>
          </p:nvPr>
        </p:nvSpPr>
        <p:spPr/>
        <p:txBody>
          <a:bodyPr/>
          <a:lstStyle/>
          <a:p>
            <a:r>
              <a:rPr lang="en-US" dirty="0" smtClean="0"/>
              <a:t>RC4</a:t>
            </a:r>
            <a:endParaRPr lang="en-US" dirty="0"/>
          </a:p>
        </p:txBody>
      </p:sp>
    </p:spTree>
    <p:extLst>
      <p:ext uri="{BB962C8B-B14F-4D97-AF65-F5344CB8AC3E}">
        <p14:creationId xmlns:p14="http://schemas.microsoft.com/office/powerpoint/2010/main" val="2840133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smtClean="0">
                <a:solidFill>
                  <a:srgbClr val="4F81BD"/>
                </a:solidFill>
              </a:rPr>
              <a:t>Limitations</a:t>
            </a:r>
          </a:p>
          <a:p>
            <a:r>
              <a:rPr lang="en-US" dirty="0" smtClean="0"/>
              <a:t>Feasible but not practical</a:t>
            </a:r>
          </a:p>
          <a:p>
            <a:r>
              <a:rPr lang="en-US" dirty="0" smtClean="0"/>
              <a:t>2</a:t>
            </a:r>
            <a:r>
              <a:rPr lang="en-US" baseline="30000" dirty="0" smtClean="0"/>
              <a:t>28</a:t>
            </a:r>
            <a:r>
              <a:rPr lang="en-US" dirty="0" smtClean="0"/>
              <a:t> ~ 2</a:t>
            </a:r>
            <a:r>
              <a:rPr lang="en-US" baseline="30000" dirty="0" smtClean="0"/>
              <a:t>32</a:t>
            </a:r>
            <a:r>
              <a:rPr lang="en-US" dirty="0" smtClean="0"/>
              <a:t> sessions </a:t>
            </a:r>
            <a:r>
              <a:rPr lang="en-US" dirty="0"/>
              <a:t>for reliable recovery of initial </a:t>
            </a:r>
            <a:r>
              <a:rPr lang="en-US" dirty="0" smtClean="0"/>
              <a:t>bytes</a:t>
            </a:r>
            <a:endParaRPr lang="en-US" dirty="0"/>
          </a:p>
          <a:p>
            <a:r>
              <a:rPr lang="en-US" dirty="0" smtClean="0"/>
              <a:t>2</a:t>
            </a:r>
            <a:r>
              <a:rPr lang="en-US" baseline="30000" dirty="0" smtClean="0"/>
              <a:t>33</a:t>
            </a:r>
            <a:r>
              <a:rPr lang="en-US" dirty="0" smtClean="0"/>
              <a:t> ~ 2</a:t>
            </a:r>
            <a:r>
              <a:rPr lang="en-US" baseline="30000" dirty="0" smtClean="0"/>
              <a:t>34</a:t>
            </a:r>
            <a:r>
              <a:rPr lang="en-US" dirty="0" smtClean="0"/>
              <a:t> encryptions </a:t>
            </a:r>
            <a:r>
              <a:rPr lang="en-US" dirty="0"/>
              <a:t>for reliable recovery of 16 bytes anywhere in plaintext </a:t>
            </a:r>
          </a:p>
          <a:p>
            <a:endParaRPr lang="en-US" dirty="0"/>
          </a:p>
        </p:txBody>
      </p:sp>
      <p:sp>
        <p:nvSpPr>
          <p:cNvPr id="2" name="Title 1"/>
          <p:cNvSpPr>
            <a:spLocks noGrp="1"/>
          </p:cNvSpPr>
          <p:nvPr>
            <p:ph type="title"/>
          </p:nvPr>
        </p:nvSpPr>
        <p:spPr/>
        <p:txBody>
          <a:bodyPr/>
          <a:lstStyle/>
          <a:p>
            <a:r>
              <a:rPr lang="en-US" dirty="0" smtClean="0"/>
              <a:t>RC4</a:t>
            </a:r>
            <a:endParaRPr lang="en-US" dirty="0"/>
          </a:p>
        </p:txBody>
      </p:sp>
    </p:spTree>
    <p:extLst>
      <p:ext uri="{BB962C8B-B14F-4D97-AF65-F5344CB8AC3E}">
        <p14:creationId xmlns:p14="http://schemas.microsoft.com/office/powerpoint/2010/main" val="2272387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solidFill>
                  <a:srgbClr val="4F81BD"/>
                </a:solidFill>
              </a:rPr>
              <a:t>Countermeasures</a:t>
            </a:r>
          </a:p>
          <a:p>
            <a:r>
              <a:rPr lang="en-US" dirty="0" smtClean="0"/>
              <a:t>Stop using RC4 and start using new (preferably authenticated) encryption modes.</a:t>
            </a:r>
          </a:p>
          <a:p>
            <a:r>
              <a:rPr lang="en-US" dirty="0" smtClean="0"/>
              <a:t>If stuck on RC4, discard more initial </a:t>
            </a:r>
            <a:r>
              <a:rPr lang="en-US" dirty="0" err="1" smtClean="0"/>
              <a:t>keystream</a:t>
            </a:r>
            <a:r>
              <a:rPr lang="en-US" dirty="0" smtClean="0"/>
              <a:t> bytes. Increases the limitations of the attack.</a:t>
            </a:r>
          </a:p>
          <a:p>
            <a:r>
              <a:rPr lang="en-US" dirty="0" smtClean="0"/>
              <a:t>Limit number of times cookies can be sent in a certain timeframe to stop that attack scenario.</a:t>
            </a:r>
          </a:p>
          <a:p>
            <a:endParaRPr lang="en-US" dirty="0"/>
          </a:p>
        </p:txBody>
      </p:sp>
      <p:sp>
        <p:nvSpPr>
          <p:cNvPr id="2" name="Title 1"/>
          <p:cNvSpPr>
            <a:spLocks noGrp="1"/>
          </p:cNvSpPr>
          <p:nvPr>
            <p:ph type="title"/>
          </p:nvPr>
        </p:nvSpPr>
        <p:spPr/>
        <p:txBody>
          <a:bodyPr/>
          <a:lstStyle/>
          <a:p>
            <a:r>
              <a:rPr lang="en-US" dirty="0" smtClean="0"/>
              <a:t>RC4</a:t>
            </a:r>
            <a:endParaRPr lang="en-US" dirty="0"/>
          </a:p>
        </p:txBody>
      </p:sp>
    </p:spTree>
    <p:extLst>
      <p:ext uri="{BB962C8B-B14F-4D97-AF65-F5344CB8AC3E}">
        <p14:creationId xmlns:p14="http://schemas.microsoft.com/office/powerpoint/2010/main" val="4159847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solidFill>
                  <a:srgbClr val="4F81BD"/>
                </a:solidFill>
              </a:rPr>
              <a:t>Lucky13</a:t>
            </a:r>
          </a:p>
          <a:p>
            <a:r>
              <a:rPr lang="en-US" dirty="0"/>
              <a:t>“The Transport Layer Security (TLS) protocol aims to provide confidentiality and integrity of data in transit across untrusted networks like the Internet. It is widely used to secure web traffic and e-commerce transactions on the Internet. Datagram TLS (DTLS) is a variant of TLS that is growing in importance. We have found new attacks against TLS and DTLS that allow a Man-in-the-Middle attacker to recover plaintext from a TLS/DTLS connection when CBC-mode encryption is used. The attacks arise from a flaw in the TLS specification rather than as a bug in specific implementations.”</a:t>
            </a:r>
          </a:p>
          <a:p>
            <a:endParaRPr lang="en-US" dirty="0"/>
          </a:p>
        </p:txBody>
      </p:sp>
      <p:sp>
        <p:nvSpPr>
          <p:cNvPr id="15" name="Title 1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4</a:t>
            </a:r>
            <a:endParaRPr lang="en-US" dirty="0"/>
          </a:p>
        </p:txBody>
      </p:sp>
      <p:sp>
        <p:nvSpPr>
          <p:cNvPr id="11" name="Rectangle 10"/>
          <p:cNvSpPr/>
          <p:nvPr/>
        </p:nvSpPr>
        <p:spPr>
          <a:xfrm>
            <a:off x="533401" y="5486400"/>
            <a:ext cx="8382000" cy="462426"/>
          </a:xfrm>
          <a:prstGeom prst="rect">
            <a:avLst/>
          </a:prstGeom>
        </p:spPr>
        <p:txBody>
          <a:bodyPr wrap="square" lIns="0" tIns="0" rIns="0" bIns="0">
            <a:noAutofit/>
          </a:bodyPr>
          <a:lstStyle/>
          <a:p>
            <a:r>
              <a:rPr lang="en-US" sz="1200" b="1" dirty="0" err="1"/>
              <a:t>Nadhem</a:t>
            </a:r>
            <a:r>
              <a:rPr lang="en-US" sz="1200" b="1" dirty="0"/>
              <a:t> </a:t>
            </a:r>
            <a:r>
              <a:rPr lang="en-US" sz="1200" b="1" dirty="0" err="1"/>
              <a:t>AlFardan</a:t>
            </a:r>
            <a:r>
              <a:rPr lang="en-US" sz="1200" b="1" dirty="0"/>
              <a:t> and Kenny Paterson</a:t>
            </a:r>
          </a:p>
          <a:p>
            <a:r>
              <a:rPr lang="en-US" sz="1200" i="1" dirty="0"/>
              <a:t>http://</a:t>
            </a:r>
            <a:r>
              <a:rPr lang="en-US" sz="1200" i="1" dirty="0" err="1"/>
              <a:t>www.isg.rhul.ac.uk</a:t>
            </a:r>
            <a:r>
              <a:rPr lang="en-US" sz="1200" i="1" dirty="0"/>
              <a:t>/</a:t>
            </a:r>
            <a:r>
              <a:rPr lang="en-US" sz="1200" i="1" dirty="0" err="1"/>
              <a:t>tls</a:t>
            </a:r>
            <a:r>
              <a:rPr lang="en-US" sz="1200" i="1" dirty="0"/>
              <a:t>/Lucky13.html</a:t>
            </a:r>
          </a:p>
        </p:txBody>
      </p:sp>
      <p:pic>
        <p:nvPicPr>
          <p:cNvPr id="17" name="Picture Placeholder 16" descr="Screen Shot 2014-02-17 at 11.59.59 PM.png"/>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048" b="-19048"/>
          <a:stretch>
            <a:fillRect/>
          </a:stretch>
        </p:blipFill>
        <p:spPr>
          <a:prstGeom prst="rect">
            <a:avLst/>
          </a:prstGeom>
        </p:spPr>
      </p:pic>
    </p:spTree>
    <p:extLst>
      <p:ext uri="{BB962C8B-B14F-4D97-AF65-F5344CB8AC3E}">
        <p14:creationId xmlns:p14="http://schemas.microsoft.com/office/powerpoint/2010/main" val="22043703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pPr marL="0" indent="0">
              <a:buNone/>
            </a:pPr>
            <a:r>
              <a:rPr lang="en-US" dirty="0">
                <a:solidFill>
                  <a:srgbClr val="4F81BD"/>
                </a:solidFill>
              </a:rPr>
              <a:t>The team behind the </a:t>
            </a:r>
            <a:r>
              <a:rPr lang="en-US" dirty="0" smtClean="0">
                <a:solidFill>
                  <a:srgbClr val="4F81BD"/>
                </a:solidFill>
              </a:rPr>
              <a:t>research</a:t>
            </a:r>
          </a:p>
          <a:p>
            <a:pPr marL="0" indent="0">
              <a:buNone/>
            </a:pPr>
            <a:endParaRPr lang="en-US" dirty="0">
              <a:solidFill>
                <a:srgbClr val="4F81BD"/>
              </a:solidFill>
            </a:endParaRPr>
          </a:p>
          <a:p>
            <a:pPr marL="0" indent="0">
              <a:buNone/>
            </a:pPr>
            <a:r>
              <a:rPr lang="en-US" dirty="0"/>
              <a:t>Kenny </a:t>
            </a:r>
            <a:r>
              <a:rPr lang="en-US" dirty="0" smtClean="0"/>
              <a:t>Paterson</a:t>
            </a:r>
            <a:endParaRPr lang="en-US" dirty="0"/>
          </a:p>
          <a:p>
            <a:pPr lvl="1"/>
            <a:r>
              <a:rPr lang="en-US" dirty="0"/>
              <a:t>Professor of Information Security and an EPSRC Leadership Fellow in the Information Security Group</a:t>
            </a:r>
            <a:br>
              <a:rPr lang="en-US" dirty="0"/>
            </a:br>
            <a:endParaRPr lang="en-US" dirty="0"/>
          </a:p>
          <a:p>
            <a:pPr marL="0" indent="0">
              <a:buNone/>
            </a:pPr>
            <a:r>
              <a:rPr lang="en-US" dirty="0" err="1"/>
              <a:t>Nadhem</a:t>
            </a:r>
            <a:r>
              <a:rPr lang="en-US" dirty="0"/>
              <a:t> </a:t>
            </a:r>
            <a:r>
              <a:rPr lang="en-US" dirty="0" err="1"/>
              <a:t>AlFardan</a:t>
            </a:r>
            <a:endParaRPr lang="en-US" dirty="0"/>
          </a:p>
          <a:p>
            <a:pPr lvl="1"/>
            <a:r>
              <a:rPr lang="en-US" dirty="0" smtClean="0"/>
              <a:t>PhD </a:t>
            </a:r>
            <a:r>
              <a:rPr lang="en-US" dirty="0"/>
              <a:t>student in the Information Security Group at Royal Holloway, University of London</a:t>
            </a:r>
          </a:p>
          <a:p>
            <a:endParaRPr lang="en-US" dirty="0"/>
          </a:p>
          <a:p>
            <a:endParaRPr lang="en-US" dirty="0"/>
          </a:p>
        </p:txBody>
      </p:sp>
      <p:sp>
        <p:nvSpPr>
          <p:cNvPr id="2" name="Title 1"/>
          <p:cNvSpPr>
            <a:spLocks noGrp="1"/>
          </p:cNvSpPr>
          <p:nvPr>
            <p:ph type="title"/>
          </p:nvPr>
        </p:nvSpPr>
        <p:spPr/>
        <p:txBody>
          <a:bodyPr/>
          <a:lstStyle/>
          <a:p>
            <a:r>
              <a:rPr lang="en-US" smtClean="0"/>
              <a:t>Lucky 13</a:t>
            </a:r>
            <a:endParaRPr lang="en-US" dirty="0"/>
          </a:p>
        </p:txBody>
      </p:sp>
    </p:spTree>
    <p:extLst>
      <p:ext uri="{BB962C8B-B14F-4D97-AF65-F5344CB8AC3E}">
        <p14:creationId xmlns:p14="http://schemas.microsoft.com/office/powerpoint/2010/main" val="41251145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chemeClr val="accent1"/>
                </a:solidFill>
              </a:rPr>
              <a:t>Versions in question</a:t>
            </a:r>
          </a:p>
          <a:p>
            <a:r>
              <a:rPr lang="en-US" sz="2000" dirty="0" smtClean="0"/>
              <a:t>The Lucky Thirteen attack applied(now fixed) to all TLS and DTLS implementations that are compliant with versions:</a:t>
            </a:r>
          </a:p>
          <a:p>
            <a:pPr lvl="2"/>
            <a:r>
              <a:rPr lang="en-US" sz="2000" dirty="0" smtClean="0"/>
              <a:t>TLS 1.1</a:t>
            </a:r>
          </a:p>
          <a:p>
            <a:pPr lvl="2"/>
            <a:r>
              <a:rPr lang="en-US" sz="2000" dirty="0" smtClean="0"/>
              <a:t>TLS 2.2</a:t>
            </a:r>
          </a:p>
          <a:p>
            <a:pPr lvl="2"/>
            <a:r>
              <a:rPr lang="en-US" sz="2000" dirty="0" smtClean="0"/>
              <a:t>DTLS 1.0</a:t>
            </a:r>
          </a:p>
          <a:p>
            <a:pPr lvl="2"/>
            <a:r>
              <a:rPr lang="en-US" sz="2000" dirty="0" smtClean="0"/>
              <a:t>DTLS 1.2</a:t>
            </a:r>
          </a:p>
          <a:p>
            <a:pPr lvl="2"/>
            <a:r>
              <a:rPr lang="en-US" sz="2000" dirty="0" smtClean="0"/>
              <a:t>SSL 3.0</a:t>
            </a:r>
          </a:p>
          <a:p>
            <a:pPr lvl="2"/>
            <a:r>
              <a:rPr lang="en-US" sz="2000" dirty="0" smtClean="0"/>
              <a:t>TLS 1.0</a:t>
            </a:r>
          </a:p>
          <a:p>
            <a:pPr lvl="1"/>
            <a:r>
              <a:rPr lang="en-US" sz="2000" dirty="0" smtClean="0"/>
              <a:t>Affected </a:t>
            </a:r>
            <a:r>
              <a:rPr lang="en-US" sz="2000" dirty="0" err="1" smtClean="0"/>
              <a:t>Ciphersuites</a:t>
            </a:r>
            <a:r>
              <a:rPr lang="en-US" sz="2000" dirty="0" smtClean="0"/>
              <a:t>: All TLS/DTLS </a:t>
            </a:r>
            <a:r>
              <a:rPr lang="en-US" sz="2000" dirty="0" err="1" smtClean="0"/>
              <a:t>ciphersuites</a:t>
            </a:r>
            <a:r>
              <a:rPr lang="en-US" sz="2000" dirty="0" smtClean="0"/>
              <a:t> that include CBC-mode</a:t>
            </a:r>
            <a:br>
              <a:rPr lang="en-US" sz="2000" dirty="0" smtClean="0"/>
            </a:br>
            <a:endParaRPr lang="en-US" sz="2000" dirty="0" smtClean="0"/>
          </a:p>
          <a:p>
            <a:pPr lvl="1"/>
            <a:r>
              <a:rPr lang="en-US" sz="2000" dirty="0" smtClean="0"/>
              <a:t>Affected Implementations:</a:t>
            </a:r>
            <a:r>
              <a:rPr lang="en-US" sz="2000" dirty="0"/>
              <a:t> </a:t>
            </a:r>
            <a:r>
              <a:rPr lang="en-US" sz="2000" dirty="0" err="1" smtClean="0"/>
              <a:t>OpenSSL</a:t>
            </a:r>
            <a:r>
              <a:rPr lang="en-US" sz="2000" dirty="0" smtClean="0"/>
              <a:t> and </a:t>
            </a:r>
            <a:r>
              <a:rPr lang="en-US" sz="2000" dirty="0" err="1" smtClean="0"/>
              <a:t>GnuTLS</a:t>
            </a:r>
            <a:endParaRPr lang="en-US" sz="2000" dirty="0" smtClean="0"/>
          </a:p>
        </p:txBody>
      </p:sp>
      <p:sp>
        <p:nvSpPr>
          <p:cNvPr id="2" name="Title 1"/>
          <p:cNvSpPr>
            <a:spLocks noGrp="1"/>
          </p:cNvSpPr>
          <p:nvPr>
            <p:ph type="title"/>
          </p:nvPr>
        </p:nvSpPr>
        <p:spPr/>
        <p:txBody>
          <a:bodyPr/>
          <a:lstStyle/>
          <a:p>
            <a:r>
              <a:rPr lang="en-US" smtClean="0"/>
              <a:t>Lucky 13</a:t>
            </a:r>
            <a:endParaRPr lang="en-US" dirty="0"/>
          </a:p>
        </p:txBody>
      </p:sp>
    </p:spTree>
    <p:extLst>
      <p:ext uri="{BB962C8B-B14F-4D97-AF65-F5344CB8AC3E}">
        <p14:creationId xmlns:p14="http://schemas.microsoft.com/office/powerpoint/2010/main" val="3848578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62400" y="1828800"/>
            <a:ext cx="4808352" cy="3241307"/>
          </a:xfrm>
          <a:prstGeom prst="rect">
            <a:avLst/>
          </a:prstGeom>
        </p:spPr>
      </p:pic>
      <p:sp>
        <p:nvSpPr>
          <p:cNvPr id="7" name="Content Placeholder 2"/>
          <p:cNvSpPr>
            <a:spLocks noGrp="1"/>
          </p:cNvSpPr>
          <p:nvPr>
            <p:ph idx="1"/>
          </p:nvPr>
        </p:nvSpPr>
        <p:spPr>
          <a:xfrm>
            <a:off x="457200" y="1295400"/>
            <a:ext cx="5029200" cy="4572000"/>
          </a:xfrm>
        </p:spPr>
        <p:txBody>
          <a:bodyPr/>
          <a:lstStyle/>
          <a:p>
            <a:pPr marL="0" indent="0">
              <a:buNone/>
            </a:pPr>
            <a:r>
              <a:rPr lang="en-US" dirty="0" smtClean="0">
                <a:solidFill>
                  <a:srgbClr val="4F81BD"/>
                </a:solidFill>
              </a:rPr>
              <a:t>So how does it work?</a:t>
            </a:r>
          </a:p>
          <a:p>
            <a:r>
              <a:rPr lang="en-US" sz="2000" dirty="0" smtClean="0"/>
              <a:t>It uses what’s known as a</a:t>
            </a:r>
            <a:br>
              <a:rPr lang="en-US" sz="2000" dirty="0" smtClean="0"/>
            </a:br>
            <a:r>
              <a:rPr lang="en-US" sz="2000" dirty="0" smtClean="0"/>
              <a:t>padding oracle attack.</a:t>
            </a:r>
          </a:p>
          <a:p>
            <a:r>
              <a:rPr lang="en-US" sz="2000" dirty="0" smtClean="0"/>
              <a:t>Data is processed into</a:t>
            </a:r>
            <a:br>
              <a:rPr lang="en-US" sz="2000" dirty="0" smtClean="0"/>
            </a:br>
            <a:r>
              <a:rPr lang="en-US" sz="2000" dirty="0" smtClean="0"/>
              <a:t>16 byte chunks using MEE,</a:t>
            </a:r>
            <a:br>
              <a:rPr lang="en-US" sz="2000" dirty="0" smtClean="0"/>
            </a:br>
            <a:r>
              <a:rPr lang="en-US" sz="2000" dirty="0" smtClean="0"/>
              <a:t>which runs data through a</a:t>
            </a:r>
            <a:br>
              <a:rPr lang="en-US" sz="2000" dirty="0" smtClean="0"/>
            </a:br>
            <a:r>
              <a:rPr lang="en-US" sz="2000" dirty="0" smtClean="0"/>
              <a:t>Message Authentication Code(MAC) algorithm, then encodes  and encrypts it.</a:t>
            </a:r>
          </a:p>
          <a:p>
            <a:r>
              <a:rPr lang="en-US" sz="2000" dirty="0" smtClean="0"/>
              <a:t>MEE adds padding to the </a:t>
            </a:r>
            <a:r>
              <a:rPr lang="en-US" sz="2000" dirty="0" err="1" smtClean="0"/>
              <a:t>ciphertext</a:t>
            </a:r>
            <a:r>
              <a:rPr lang="en-US" sz="2000" dirty="0" smtClean="0"/>
              <a:t> so that it’s either in 8 or 16 byte boundaries.  </a:t>
            </a:r>
          </a:p>
          <a:p>
            <a:r>
              <a:rPr lang="en-US" sz="2000" dirty="0" smtClean="0"/>
              <a:t>When TLS decrypts the </a:t>
            </a:r>
            <a:r>
              <a:rPr lang="en-US" sz="2000" dirty="0" err="1" smtClean="0"/>
              <a:t>ciphertext</a:t>
            </a:r>
            <a:r>
              <a:rPr lang="en-US" sz="2000" dirty="0" smtClean="0"/>
              <a:t>, the padding is removed.    </a:t>
            </a:r>
          </a:p>
        </p:txBody>
      </p:sp>
      <p:sp>
        <p:nvSpPr>
          <p:cNvPr id="2" name="Title 1"/>
          <p:cNvSpPr>
            <a:spLocks noGrp="1"/>
          </p:cNvSpPr>
          <p:nvPr>
            <p:ph type="title"/>
          </p:nvPr>
        </p:nvSpPr>
        <p:spPr/>
        <p:txBody>
          <a:bodyPr/>
          <a:lstStyle/>
          <a:p>
            <a:r>
              <a:rPr lang="en-US" smtClean="0"/>
              <a:t>Lucky 13</a:t>
            </a:r>
            <a:endParaRPr lang="en-US" dirty="0"/>
          </a:p>
        </p:txBody>
      </p:sp>
    </p:spTree>
    <p:extLst>
      <p:ext uri="{BB962C8B-B14F-4D97-AF65-F5344CB8AC3E}">
        <p14:creationId xmlns:p14="http://schemas.microsoft.com/office/powerpoint/2010/main" val="7889666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Lucky 13</a:t>
            </a:r>
            <a:endParaRPr lang="en-US" dirty="0"/>
          </a:p>
        </p:txBody>
      </p:sp>
      <p:sp>
        <p:nvSpPr>
          <p:cNvPr id="10" name="Content Placeholder 9"/>
          <p:cNvSpPr>
            <a:spLocks noGrp="1"/>
          </p:cNvSpPr>
          <p:nvPr>
            <p:ph idx="1"/>
          </p:nvPr>
        </p:nvSpPr>
        <p:spPr/>
        <p:txBody>
          <a:bodyPr/>
          <a:lstStyle/>
          <a:p>
            <a:pPr marL="0" indent="0">
              <a:buNone/>
            </a:pPr>
            <a:r>
              <a:rPr lang="en-US" dirty="0">
                <a:solidFill>
                  <a:srgbClr val="4F81BD"/>
                </a:solidFill>
              </a:rPr>
              <a:t>Hash-Based Message Authentication Code </a:t>
            </a:r>
          </a:p>
        </p:txBody>
      </p:sp>
      <p:pic>
        <p:nvPicPr>
          <p:cNvPr id="12" name="Content Placeholder 2"/>
          <p:cNvPicPr>
            <a:picLocks noChangeAspect="1"/>
          </p:cNvPicPr>
          <p:nvPr/>
        </p:nvPicPr>
        <p:blipFill rotWithShape="1">
          <a:blip r:embed="rId3"/>
          <a:srcRect l="-71" t="-67" r="-135" b="67"/>
          <a:stretch/>
        </p:blipFill>
        <p:spPr>
          <a:xfrm>
            <a:off x="685800" y="1981200"/>
            <a:ext cx="7848600" cy="3633611"/>
          </a:xfrm>
          <a:prstGeom prst="rect">
            <a:avLst/>
          </a:prstGeom>
        </p:spPr>
      </p:pic>
    </p:spTree>
    <p:extLst>
      <p:ext uri="{BB962C8B-B14F-4D97-AF65-F5344CB8AC3E}">
        <p14:creationId xmlns:p14="http://schemas.microsoft.com/office/powerpoint/2010/main" val="1651674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233100" y="1752600"/>
            <a:ext cx="4431078" cy="4080356"/>
          </a:xfrm>
          <a:prstGeom prst="rect">
            <a:avLst/>
          </a:prstGeom>
        </p:spPr>
      </p:pic>
      <p:sp>
        <p:nvSpPr>
          <p:cNvPr id="11" name="Content Placeholder 10"/>
          <p:cNvSpPr>
            <a:spLocks noGrp="1"/>
          </p:cNvSpPr>
          <p:nvPr>
            <p:ph idx="1"/>
          </p:nvPr>
        </p:nvSpPr>
        <p:spPr>
          <a:xfrm>
            <a:off x="457200" y="1295400"/>
            <a:ext cx="3810000" cy="4572000"/>
          </a:xfrm>
        </p:spPr>
        <p:txBody>
          <a:bodyPr/>
          <a:lstStyle/>
          <a:p>
            <a:pPr marL="0" indent="0">
              <a:buNone/>
            </a:pPr>
            <a:r>
              <a:rPr lang="en-US" dirty="0">
                <a:solidFill>
                  <a:srgbClr val="4F81BD"/>
                </a:solidFill>
              </a:rPr>
              <a:t>Real World </a:t>
            </a:r>
            <a:r>
              <a:rPr lang="en-US" dirty="0" smtClean="0">
                <a:solidFill>
                  <a:srgbClr val="4F81BD"/>
                </a:solidFill>
              </a:rPr>
              <a:t>Complexities</a:t>
            </a:r>
            <a:endParaRPr lang="en-US" dirty="0">
              <a:solidFill>
                <a:srgbClr val="4F81BD"/>
              </a:solidFill>
            </a:endParaRPr>
          </a:p>
          <a:p>
            <a:r>
              <a:rPr lang="en-US" dirty="0"/>
              <a:t>The attack is </a:t>
            </a:r>
            <a:r>
              <a:rPr lang="en-US" dirty="0" smtClean="0"/>
              <a:t>multisession</a:t>
            </a:r>
            <a:endParaRPr lang="en-US" dirty="0"/>
          </a:p>
          <a:p>
            <a:r>
              <a:rPr lang="en-US" dirty="0"/>
              <a:t>“The target plaintext must be repeatedly sent in the same position in the plaintext stream in multiple TLS sessions</a:t>
            </a:r>
            <a:r>
              <a:rPr lang="en-US" dirty="0" smtClean="0"/>
              <a:t>”</a:t>
            </a:r>
            <a:endParaRPr lang="en-US" dirty="0"/>
          </a:p>
          <a:p>
            <a:r>
              <a:rPr lang="en-US" dirty="0"/>
              <a:t>The attacker must be on the same LAN as the victim</a:t>
            </a:r>
          </a:p>
        </p:txBody>
      </p:sp>
      <p:sp>
        <p:nvSpPr>
          <p:cNvPr id="2" name="Title 1"/>
          <p:cNvSpPr>
            <a:spLocks noGrp="1"/>
          </p:cNvSpPr>
          <p:nvPr>
            <p:ph type="title"/>
          </p:nvPr>
        </p:nvSpPr>
        <p:spPr/>
        <p:txBody>
          <a:bodyPr/>
          <a:lstStyle/>
          <a:p>
            <a:r>
              <a:rPr lang="en-US" smtClean="0"/>
              <a:t>Lucky 13</a:t>
            </a:r>
            <a:endParaRPr lang="en-US" dirty="0"/>
          </a:p>
        </p:txBody>
      </p:sp>
    </p:spTree>
    <p:extLst>
      <p:ext uri="{BB962C8B-B14F-4D97-AF65-F5344CB8AC3E}">
        <p14:creationId xmlns:p14="http://schemas.microsoft.com/office/powerpoint/2010/main" val="1903888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2035" t="11411" r="2434" b="33830"/>
          <a:stretch/>
        </p:blipFill>
        <p:spPr/>
      </p:pic>
      <p:sp>
        <p:nvSpPr>
          <p:cNvPr id="13" name="Text Placeholder 12"/>
          <p:cNvSpPr>
            <a:spLocks noGrp="1"/>
          </p:cNvSpPr>
          <p:nvPr>
            <p:ph type="body" sz="half" idx="2"/>
          </p:nvPr>
        </p:nvSpPr>
        <p:spPr>
          <a:xfrm>
            <a:off x="6858000" y="3123368"/>
            <a:ext cx="2209800" cy="305631"/>
          </a:xfrm>
        </p:spPr>
        <p:txBody>
          <a:bodyPr/>
          <a:lstStyle/>
          <a:p>
            <a:r>
              <a:rPr lang="en-US" dirty="0"/>
              <a:t>Threat Research Center, </a:t>
            </a:r>
            <a:r>
              <a:rPr lang="en-US" dirty="0" smtClean="0"/>
              <a:t> Senior </a:t>
            </a:r>
            <a:r>
              <a:rPr lang="en-US" dirty="0"/>
              <a:t>Application Security </a:t>
            </a:r>
            <a:r>
              <a:rPr lang="en-US" dirty="0" smtClean="0"/>
              <a:t>Engineer</a:t>
            </a:r>
            <a:endParaRPr lang="en-US" dirty="0"/>
          </a:p>
          <a:p>
            <a:r>
              <a:rPr lang="en-US" dirty="0"/>
              <a:t>Twitter</a:t>
            </a:r>
            <a:r>
              <a:rPr lang="en-US" dirty="0" smtClean="0"/>
              <a:t>: @</a:t>
            </a:r>
            <a:r>
              <a:rPr lang="en-US" dirty="0" err="1" smtClean="0"/>
              <a:t>JohnathanKuskos</a:t>
            </a:r>
            <a:endParaRPr lang="en-US" dirty="0"/>
          </a:p>
          <a:p>
            <a:r>
              <a:rPr lang="en-US" dirty="0" smtClean="0"/>
              <a:t>Email: </a:t>
            </a:r>
            <a:r>
              <a:rPr lang="en-US" dirty="0" err="1" smtClean="0"/>
              <a:t>johnathan.kuskos</a:t>
            </a:r>
            <a:r>
              <a:rPr lang="en-US" dirty="0" smtClean="0"/>
              <a:t/>
            </a:r>
            <a:br>
              <a:rPr lang="en-US" dirty="0" smtClean="0"/>
            </a:br>
            <a:r>
              <a:rPr lang="en-US" dirty="0" smtClean="0"/>
              <a:t>@</a:t>
            </a:r>
            <a:r>
              <a:rPr lang="en-US" dirty="0" err="1"/>
              <a:t>whitehatsec.com</a:t>
            </a:r>
            <a:endParaRPr lang="en-US" dirty="0"/>
          </a:p>
        </p:txBody>
      </p:sp>
      <p:sp>
        <p:nvSpPr>
          <p:cNvPr id="7" name="Text Placeholder 6"/>
          <p:cNvSpPr>
            <a:spLocks noGrp="1"/>
          </p:cNvSpPr>
          <p:nvPr>
            <p:ph type="body" idx="13"/>
          </p:nvPr>
        </p:nvSpPr>
        <p:spPr/>
        <p:txBody>
          <a:bodyPr/>
          <a:lstStyle/>
          <a:p>
            <a:r>
              <a:rPr lang="en-US" smtClean="0"/>
              <a:t>Johnathan Kuskos</a:t>
            </a:r>
            <a:endParaRPr lang="en-US" dirty="0"/>
          </a:p>
        </p:txBody>
      </p:sp>
      <p:sp>
        <p:nvSpPr>
          <p:cNvPr id="8" name="Content Placeholder 7"/>
          <p:cNvSpPr>
            <a:spLocks noGrp="1"/>
          </p:cNvSpPr>
          <p:nvPr>
            <p:ph sz="half" idx="14"/>
          </p:nvPr>
        </p:nvSpPr>
        <p:spPr/>
        <p:txBody>
          <a:bodyPr/>
          <a:lstStyle/>
          <a:p>
            <a:r>
              <a:rPr lang="en-US" smtClean="0"/>
              <a:t>Supervisor/Engineer for WhiteHat’s Threat Research Center</a:t>
            </a:r>
          </a:p>
          <a:p>
            <a:r>
              <a:rPr lang="en-US" smtClean="0"/>
              <a:t>Primarily interested in WAF evasion research and business logic abuse</a:t>
            </a:r>
          </a:p>
          <a:p>
            <a:r>
              <a:rPr lang="en-US" smtClean="0"/>
              <a:t>Bug Bounty Hunter &amp; CTF Enthusiast</a:t>
            </a:r>
          </a:p>
          <a:p>
            <a:r>
              <a:rPr lang="en-US" smtClean="0"/>
              <a:t>Houston OWASP Chapter Leader</a:t>
            </a:r>
          </a:p>
          <a:p>
            <a:r>
              <a:rPr lang="en-US" smtClean="0"/>
              <a:t>Houston InfoSec Founder</a:t>
            </a:r>
            <a:endParaRPr lang="en-US" dirty="0"/>
          </a:p>
        </p:txBody>
      </p:sp>
      <p:sp>
        <p:nvSpPr>
          <p:cNvPr id="12" name="Title 11"/>
          <p:cNvSpPr>
            <a:spLocks noGrp="1"/>
          </p:cNvSpPr>
          <p:nvPr>
            <p:ph type="title"/>
          </p:nvPr>
        </p:nvSpPr>
        <p:spPr/>
        <p:txBody>
          <a:bodyPr/>
          <a:lstStyle/>
          <a:p>
            <a:endParaRPr lang="en-US" dirty="0"/>
          </a:p>
        </p:txBody>
      </p:sp>
      <p:pic>
        <p:nvPicPr>
          <p:cNvPr id="15" name="Picture Placeholder 2" descr="WhiteHatLogo.jpg"/>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t="-57280" b="-27909"/>
          <a:stretch/>
        </p:blipFill>
        <p:spPr>
          <a:xfrm>
            <a:off x="6629400" y="4724400"/>
            <a:ext cx="2057400" cy="613833"/>
          </a:xfrm>
        </p:spPr>
      </p:pic>
    </p:spTree>
    <p:extLst>
      <p:ext uri="{BB962C8B-B14F-4D97-AF65-F5344CB8AC3E}">
        <p14:creationId xmlns:p14="http://schemas.microsoft.com/office/powerpoint/2010/main" val="140799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Network </a:t>
            </a:r>
            <a:r>
              <a:rPr lang="en-US" dirty="0">
                <a:solidFill>
                  <a:srgbClr val="4F81BD"/>
                </a:solidFill>
              </a:rPr>
              <a:t>Jitter!</a:t>
            </a:r>
          </a:p>
          <a:p>
            <a:pPr>
              <a:spcBef>
                <a:spcPts val="176"/>
              </a:spcBef>
            </a:pPr>
            <a:r>
              <a:rPr lang="en-US" dirty="0" smtClean="0"/>
              <a:t>Must be measured</a:t>
            </a:r>
          </a:p>
          <a:p>
            <a:pPr>
              <a:spcBef>
                <a:spcPts val="176"/>
              </a:spcBef>
            </a:pPr>
            <a:r>
              <a:rPr lang="en-US" dirty="0" smtClean="0"/>
              <a:t>Probably not feasible over the internet</a:t>
            </a:r>
          </a:p>
          <a:p>
            <a:pPr>
              <a:spcBef>
                <a:spcPts val="176"/>
              </a:spcBef>
            </a:pPr>
            <a:r>
              <a:rPr lang="en-US" dirty="0" err="1" smtClean="0"/>
              <a:t>Wifi</a:t>
            </a:r>
            <a:r>
              <a:rPr lang="en-US" dirty="0" smtClean="0"/>
              <a:t> noise is doubtful as well</a:t>
            </a:r>
          </a:p>
          <a:p>
            <a:pPr>
              <a:spcBef>
                <a:spcPts val="176"/>
              </a:spcBef>
            </a:pPr>
            <a:r>
              <a:rPr lang="en-US" dirty="0" smtClean="0"/>
              <a:t>IF it is noisy, it must be “consistently” noisy</a:t>
            </a:r>
            <a:endParaRPr lang="en-US" dirty="0"/>
          </a:p>
          <a:p>
            <a:pPr>
              <a:spcBef>
                <a:spcPts val="176"/>
              </a:spcBef>
            </a:pPr>
            <a:r>
              <a:rPr lang="en-US" dirty="0" smtClean="0"/>
              <a:t>The prize: 16 bytes of encrypted plaintext</a:t>
            </a:r>
          </a:p>
        </p:txBody>
      </p:sp>
      <p:sp>
        <p:nvSpPr>
          <p:cNvPr id="2" name="Title 1"/>
          <p:cNvSpPr>
            <a:spLocks noGrp="1"/>
          </p:cNvSpPr>
          <p:nvPr>
            <p:ph type="title"/>
          </p:nvPr>
        </p:nvSpPr>
        <p:spPr/>
        <p:txBody>
          <a:bodyPr/>
          <a:lstStyle/>
          <a:p>
            <a:r>
              <a:rPr lang="en-US" dirty="0" smtClean="0"/>
              <a:t>Lucky 13</a:t>
            </a:r>
            <a:endParaRPr lang="en-US" dirty="0"/>
          </a:p>
        </p:txBody>
      </p:sp>
      <p:pic>
        <p:nvPicPr>
          <p:cNvPr id="3" name="Picture 2"/>
          <p:cNvPicPr>
            <a:picLocks noChangeAspect="1"/>
          </p:cNvPicPr>
          <p:nvPr/>
        </p:nvPicPr>
        <p:blipFill>
          <a:blip r:embed="rId3"/>
          <a:stretch>
            <a:fillRect/>
          </a:stretch>
        </p:blipFill>
        <p:spPr>
          <a:xfrm>
            <a:off x="762000" y="3810000"/>
            <a:ext cx="7687472" cy="1978216"/>
          </a:xfrm>
          <a:prstGeom prst="rect">
            <a:avLst/>
          </a:prstGeom>
        </p:spPr>
      </p:pic>
    </p:spTree>
    <p:extLst>
      <p:ext uri="{BB962C8B-B14F-4D97-AF65-F5344CB8AC3E}">
        <p14:creationId xmlns:p14="http://schemas.microsoft.com/office/powerpoint/2010/main" val="1073233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a:solidFill>
                  <a:srgbClr val="4F81BD"/>
                </a:solidFill>
              </a:rPr>
              <a:t>DTLS=</a:t>
            </a:r>
            <a:r>
              <a:rPr lang="en-US" dirty="0" err="1">
                <a:solidFill>
                  <a:srgbClr val="4F81BD"/>
                </a:solidFill>
              </a:rPr>
              <a:t>Practical’ish</a:t>
            </a:r>
            <a:r>
              <a:rPr lang="en-US" dirty="0">
                <a:solidFill>
                  <a:srgbClr val="4F81BD"/>
                </a:solidFill>
              </a:rPr>
              <a:t>; TLS=</a:t>
            </a:r>
            <a:r>
              <a:rPr lang="en-US" dirty="0" smtClean="0">
                <a:solidFill>
                  <a:srgbClr val="4F81BD"/>
                </a:solidFill>
              </a:rPr>
              <a:t>Theoretical</a:t>
            </a:r>
          </a:p>
          <a:p>
            <a:pPr marL="0" indent="0">
              <a:buNone/>
            </a:pPr>
            <a:endParaRPr lang="en-US" dirty="0">
              <a:solidFill>
                <a:srgbClr val="4F81BD"/>
              </a:solidFill>
            </a:endParaRPr>
          </a:p>
          <a:p>
            <a:pPr marL="0" indent="0">
              <a:buNone/>
            </a:pPr>
            <a:r>
              <a:rPr lang="en-US" dirty="0" smtClean="0"/>
              <a:t>When a record fails to decrypt the TLS server kills the session</a:t>
            </a:r>
          </a:p>
          <a:p>
            <a:pPr lvl="1"/>
            <a:r>
              <a:rPr lang="en-US" dirty="0" smtClean="0"/>
              <a:t>Padding error</a:t>
            </a:r>
          </a:p>
          <a:p>
            <a:pPr lvl="1"/>
            <a:r>
              <a:rPr lang="en-US" dirty="0" smtClean="0"/>
              <a:t>Bad MAC</a:t>
            </a:r>
          </a:p>
          <a:p>
            <a:pPr marL="0" indent="0">
              <a:buNone/>
            </a:pPr>
            <a:r>
              <a:rPr lang="en-US" dirty="0" smtClean="0"/>
              <a:t>However, DTLS keeps the session open!</a:t>
            </a:r>
          </a:p>
          <a:p>
            <a:pPr lvl="1"/>
            <a:r>
              <a:rPr lang="en-US" dirty="0" smtClean="0"/>
              <a:t>Still takes millions of sessions to attack though</a:t>
            </a:r>
          </a:p>
          <a:p>
            <a:pPr lvl="1"/>
            <a:endParaRPr lang="en-US" dirty="0"/>
          </a:p>
          <a:p>
            <a:endParaRPr lang="en-US" dirty="0" smtClean="0"/>
          </a:p>
        </p:txBody>
      </p:sp>
      <p:sp>
        <p:nvSpPr>
          <p:cNvPr id="2" name="Title 1"/>
          <p:cNvSpPr>
            <a:spLocks noGrp="1"/>
          </p:cNvSpPr>
          <p:nvPr>
            <p:ph type="title"/>
          </p:nvPr>
        </p:nvSpPr>
        <p:spPr/>
        <p:txBody>
          <a:bodyPr/>
          <a:lstStyle/>
          <a:p>
            <a:r>
              <a:rPr lang="en-US" dirty="0" smtClean="0"/>
              <a:t>Lucky 13</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31</a:t>
            </a:fld>
            <a:endParaRPr lang="en-US"/>
          </a:p>
        </p:txBody>
      </p:sp>
    </p:spTree>
    <p:extLst>
      <p:ext uri="{BB962C8B-B14F-4D97-AF65-F5344CB8AC3E}">
        <p14:creationId xmlns:p14="http://schemas.microsoft.com/office/powerpoint/2010/main" val="23894195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57800" y="1828800"/>
            <a:ext cx="3379793" cy="1583152"/>
          </a:xfrm>
          <a:prstGeom prst="rect">
            <a:avLst/>
          </a:prstGeom>
        </p:spPr>
      </p:pic>
      <p:sp>
        <p:nvSpPr>
          <p:cNvPr id="7" name="Content Placeholder 2"/>
          <p:cNvSpPr>
            <a:spLocks noGrp="1"/>
          </p:cNvSpPr>
          <p:nvPr>
            <p:ph idx="1"/>
          </p:nvPr>
        </p:nvSpPr>
        <p:spPr/>
        <p:txBody>
          <a:bodyPr/>
          <a:lstStyle/>
          <a:p>
            <a:pPr marL="0" indent="0">
              <a:buNone/>
            </a:pPr>
            <a:r>
              <a:rPr lang="en-US" dirty="0" smtClean="0">
                <a:solidFill>
                  <a:srgbClr val="4F81BD"/>
                </a:solidFill>
              </a:rPr>
              <a:t>Should we be worried?</a:t>
            </a:r>
          </a:p>
          <a:p>
            <a:pPr marL="0" indent="0">
              <a:buNone/>
            </a:pPr>
            <a:r>
              <a:rPr lang="en-US" dirty="0" smtClean="0"/>
              <a:t>Responsible Disclosure was used</a:t>
            </a:r>
            <a:br>
              <a:rPr lang="en-US" dirty="0" smtClean="0"/>
            </a:br>
            <a:r>
              <a:rPr lang="en-US" dirty="0" smtClean="0"/>
              <a:t>and several vendors were informed</a:t>
            </a:r>
            <a:br>
              <a:rPr lang="en-US" dirty="0" smtClean="0"/>
            </a:br>
            <a:r>
              <a:rPr lang="en-US" dirty="0" smtClean="0"/>
              <a:t>prior to the researches release,</a:t>
            </a:r>
            <a:br>
              <a:rPr lang="en-US" dirty="0" smtClean="0"/>
            </a:br>
            <a:r>
              <a:rPr lang="en-US" dirty="0" smtClean="0"/>
              <a:t>including:</a:t>
            </a:r>
          </a:p>
          <a:p>
            <a:r>
              <a:rPr lang="en-US" dirty="0" err="1" smtClean="0"/>
              <a:t>OpenSSL</a:t>
            </a:r>
            <a:r>
              <a:rPr lang="en-US" dirty="0" smtClean="0"/>
              <a:t>, NSS, </a:t>
            </a:r>
            <a:r>
              <a:rPr lang="en-US" dirty="0" err="1" smtClean="0"/>
              <a:t>gnuTLS</a:t>
            </a:r>
            <a:r>
              <a:rPr lang="en-US" dirty="0" smtClean="0"/>
              <a:t>, </a:t>
            </a:r>
            <a:r>
              <a:rPr lang="en-US" dirty="0" err="1" smtClean="0"/>
              <a:t>PolarSSL</a:t>
            </a:r>
            <a:r>
              <a:rPr lang="en-US" dirty="0" smtClean="0"/>
              <a:t>,</a:t>
            </a:r>
            <a:br>
              <a:rPr lang="en-US" dirty="0" smtClean="0"/>
            </a:br>
            <a:r>
              <a:rPr lang="en-US" dirty="0" err="1" smtClean="0"/>
              <a:t>CyaSSL</a:t>
            </a:r>
            <a:r>
              <a:rPr lang="en-US" dirty="0" smtClean="0"/>
              <a:t>, </a:t>
            </a:r>
            <a:r>
              <a:rPr lang="en-US" dirty="0" err="1" smtClean="0"/>
              <a:t>MatrixSSL</a:t>
            </a:r>
            <a:r>
              <a:rPr lang="en-US" dirty="0" smtClean="0"/>
              <a:t>, Opera, F5, </a:t>
            </a:r>
            <a:r>
              <a:rPr lang="en-US" dirty="0" err="1" smtClean="0"/>
              <a:t>BouncyCastle</a:t>
            </a:r>
            <a:r>
              <a:rPr lang="en-US" dirty="0" smtClean="0"/>
              <a:t>, Oracle, Apple, Cisco, Microsoft, et al.</a:t>
            </a:r>
          </a:p>
          <a:p>
            <a:r>
              <a:rPr lang="en-US" dirty="0" smtClean="0"/>
              <a:t>“It is a truism that attacks only get better with time, and we cannot anticipate what improvements to our attacks, or entirely new attacks, may yet to be discovered.”</a:t>
            </a:r>
          </a:p>
        </p:txBody>
      </p:sp>
      <p:sp>
        <p:nvSpPr>
          <p:cNvPr id="2" name="Title 1"/>
          <p:cNvSpPr>
            <a:spLocks noGrp="1"/>
          </p:cNvSpPr>
          <p:nvPr>
            <p:ph type="title"/>
          </p:nvPr>
        </p:nvSpPr>
        <p:spPr/>
        <p:txBody>
          <a:bodyPr/>
          <a:lstStyle/>
          <a:p>
            <a:r>
              <a:rPr lang="en-US" smtClean="0"/>
              <a:t>Lucky 13</a:t>
            </a:r>
            <a:endParaRPr lang="en-US" dirty="0"/>
          </a:p>
        </p:txBody>
      </p:sp>
    </p:spTree>
    <p:extLst>
      <p:ext uri="{BB962C8B-B14F-4D97-AF65-F5344CB8AC3E}">
        <p14:creationId xmlns:p14="http://schemas.microsoft.com/office/powerpoint/2010/main" val="2273077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solidFill>
                  <a:srgbClr val="4F81BD"/>
                </a:solidFill>
              </a:rPr>
              <a:t>Pixel Perfect Timing Attacks with HTML5</a:t>
            </a:r>
          </a:p>
          <a:p>
            <a:r>
              <a:rPr lang="en-US" dirty="0"/>
              <a:t>“The new HTML5 </a:t>
            </a:r>
            <a:r>
              <a:rPr lang="en-US" dirty="0" err="1"/>
              <a:t>requestAnimationFrame</a:t>
            </a:r>
            <a:r>
              <a:rPr lang="en-US" dirty="0"/>
              <a:t> API can be used to time browser rendering operations and infer sensitive data based on timing data. Two techniques are demonstrated which use this API to exploit timing attacks against Chrome, Internet Explorer and Firefox in order to infer browsing history and read cross-origin data from other websites. The first technique allows the browser history to be sniffed by detecting redraw events. The second shows how SVG filters can be used to read pixel values from a web page. This allows pixels from cross-origin </a:t>
            </a:r>
            <a:r>
              <a:rPr lang="en-US" dirty="0" err="1"/>
              <a:t>iframes</a:t>
            </a:r>
            <a:r>
              <a:rPr lang="en-US" dirty="0"/>
              <a:t> to be read using an OCR-style technique to obtain sensitive data from websites.”</a:t>
            </a:r>
            <a:endParaRPr lang="en-US" b="1" dirty="0"/>
          </a:p>
          <a:p>
            <a:endParaRPr lang="en-US" sz="1600" i="1" dirty="0"/>
          </a:p>
          <a:p>
            <a:endParaRPr lang="en-US" dirty="0"/>
          </a:p>
        </p:txBody>
      </p:sp>
      <p:sp>
        <p:nvSpPr>
          <p:cNvPr id="15" name="Title 1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r>
              <a:rPr lang="en-US" smtClean="0"/>
              <a:t>3</a:t>
            </a:r>
            <a:endParaRPr lang="en-US" dirty="0"/>
          </a:p>
        </p:txBody>
      </p:sp>
      <p:sp>
        <p:nvSpPr>
          <p:cNvPr id="9" name="Rectangle 8"/>
          <p:cNvSpPr/>
          <p:nvPr/>
        </p:nvSpPr>
        <p:spPr>
          <a:xfrm>
            <a:off x="533401" y="5562600"/>
            <a:ext cx="8229600" cy="500927"/>
          </a:xfrm>
          <a:prstGeom prst="rect">
            <a:avLst/>
          </a:prstGeom>
        </p:spPr>
        <p:txBody>
          <a:bodyPr wrap="square" lIns="0" tIns="0" rIns="0" bIns="0">
            <a:noAutofit/>
          </a:bodyPr>
          <a:lstStyle/>
          <a:p>
            <a:r>
              <a:rPr lang="en-US" sz="1200" b="1" dirty="0"/>
              <a:t>Paul Stone</a:t>
            </a:r>
          </a:p>
          <a:p>
            <a:r>
              <a:rPr lang="en-US" sz="1200" i="1" dirty="0">
                <a:hlinkClick r:id="rId3"/>
              </a:rPr>
              <a:t>http://contextis.co.uk/research/white-papers/pixel-perfect-timing-attacks-html5/</a:t>
            </a:r>
            <a:endParaRPr lang="en-US" sz="1200" i="1" dirty="0"/>
          </a:p>
          <a:p>
            <a:endParaRPr lang="en-US" sz="1200" i="1" dirty="0"/>
          </a:p>
        </p:txBody>
      </p:sp>
      <p:pic>
        <p:nvPicPr>
          <p:cNvPr id="17" name="Picture Placeholder 16" descr="paulstone.jpeg"/>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8307" t="8307" r="8307" b="8307"/>
          <a:stretch/>
        </p:blipFill>
        <p:spPr>
          <a:prstGeom prst="rect">
            <a:avLst/>
          </a:prstGeom>
        </p:spPr>
      </p:pic>
    </p:spTree>
    <p:extLst>
      <p:ext uri="{BB962C8B-B14F-4D97-AF65-F5344CB8AC3E}">
        <p14:creationId xmlns:p14="http://schemas.microsoft.com/office/powerpoint/2010/main" val="1349297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Browser History Sniffing</a:t>
            </a:r>
          </a:p>
          <a:p>
            <a:pPr>
              <a:spcBef>
                <a:spcPts val="176"/>
              </a:spcBef>
            </a:pPr>
            <a:r>
              <a:rPr lang="en-US" dirty="0" smtClean="0"/>
              <a:t>HTML5 Techniques</a:t>
            </a:r>
          </a:p>
          <a:p>
            <a:pPr>
              <a:spcBef>
                <a:spcPts val="176"/>
              </a:spcBef>
            </a:pPr>
            <a:r>
              <a:rPr lang="en-US" dirty="0" smtClean="0"/>
              <a:t>Read Browser History Sniffing – Link Colors</a:t>
            </a:r>
          </a:p>
          <a:p>
            <a:pPr>
              <a:spcBef>
                <a:spcPts val="176"/>
              </a:spcBef>
            </a:pPr>
            <a:r>
              <a:rPr lang="en-US" dirty="0" smtClean="0"/>
              <a:t>Read contents of framed contents with timing attacks</a:t>
            </a:r>
          </a:p>
          <a:p>
            <a:pPr>
              <a:spcBef>
                <a:spcPts val="176"/>
              </a:spcBef>
            </a:pPr>
            <a:r>
              <a:rPr lang="en-US" dirty="0" smtClean="0"/>
              <a:t>Timing login detection with JavaScript</a:t>
            </a:r>
          </a:p>
          <a:p>
            <a:pPr marL="0" indent="0">
              <a:buNone/>
            </a:pPr>
            <a:endParaRPr lang="en-US" dirty="0"/>
          </a:p>
        </p:txBody>
      </p:sp>
      <p:sp>
        <p:nvSpPr>
          <p:cNvPr id="2" name="Title 1"/>
          <p:cNvSpPr>
            <a:spLocks noGrp="1"/>
          </p:cNvSpPr>
          <p:nvPr>
            <p:ph type="title"/>
          </p:nvPr>
        </p:nvSpPr>
        <p:spPr/>
        <p:txBody>
          <a:bodyPr/>
          <a:lstStyle/>
          <a:p>
            <a:r>
              <a:rPr lang="en-US" dirty="0"/>
              <a:t>Pixel </a:t>
            </a:r>
            <a:r>
              <a:rPr lang="en-US" dirty="0" smtClean="0"/>
              <a:t>Perfect Timing</a:t>
            </a:r>
            <a:endParaRPr lang="en-US" dirty="0"/>
          </a:p>
        </p:txBody>
      </p:sp>
      <p:pic>
        <p:nvPicPr>
          <p:cNvPr id="8" name="Picture 7" descr="Screen Shot 2014-02-17 at 4.09.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352800"/>
            <a:ext cx="4546242" cy="2323850"/>
          </a:xfrm>
          <a:prstGeom prst="rect">
            <a:avLst/>
          </a:prstGeom>
        </p:spPr>
      </p:pic>
      <p:sp>
        <p:nvSpPr>
          <p:cNvPr id="9" name="TextBox 8"/>
          <p:cNvSpPr txBox="1"/>
          <p:nvPr/>
        </p:nvSpPr>
        <p:spPr>
          <a:xfrm>
            <a:off x="533400" y="3733800"/>
            <a:ext cx="3429000" cy="341919"/>
          </a:xfrm>
          <a:prstGeom prst="rect">
            <a:avLst/>
          </a:prstGeom>
          <a:noFill/>
        </p:spPr>
        <p:txBody>
          <a:bodyPr wrap="square" lIns="64291" tIns="32146" rIns="64291" bIns="32146" rtlCol="0">
            <a:spAutoFit/>
          </a:bodyPr>
          <a:lstStyle/>
          <a:p>
            <a:pPr algn="ctr"/>
            <a:r>
              <a:rPr lang="en-US" dirty="0" smtClean="0"/>
              <a:t>Not reliable over the internet</a:t>
            </a:r>
            <a:endParaRPr lang="en-US" dirty="0"/>
          </a:p>
        </p:txBody>
      </p:sp>
      <p:sp>
        <p:nvSpPr>
          <p:cNvPr id="11" name="TextBox 10"/>
          <p:cNvSpPr txBox="1"/>
          <p:nvPr/>
        </p:nvSpPr>
        <p:spPr>
          <a:xfrm>
            <a:off x="533400" y="5715000"/>
            <a:ext cx="8139312" cy="249586"/>
          </a:xfrm>
          <a:prstGeom prst="rect">
            <a:avLst/>
          </a:prstGeom>
          <a:noFill/>
        </p:spPr>
        <p:txBody>
          <a:bodyPr wrap="squar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pic>
        <p:nvPicPr>
          <p:cNvPr id="7" name="Picture 6" descr="Screen Shot 2014-02-17 at 4.0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114800"/>
            <a:ext cx="3429000" cy="1535003"/>
          </a:xfrm>
          <a:prstGeom prst="rect">
            <a:avLst/>
          </a:prstGeom>
        </p:spPr>
      </p:pic>
    </p:spTree>
    <p:extLst>
      <p:ext uri="{BB962C8B-B14F-4D97-AF65-F5344CB8AC3E}">
        <p14:creationId xmlns:p14="http://schemas.microsoft.com/office/powerpoint/2010/main" val="1964464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History of browser history sniffing</a:t>
            </a:r>
          </a:p>
          <a:p>
            <a:r>
              <a:rPr lang="en-US" dirty="0" smtClean="0"/>
              <a:t>Check the CSS! Create a link, check if its blue or purple.</a:t>
            </a:r>
          </a:p>
          <a:p>
            <a:r>
              <a:rPr lang="en-US" dirty="0" smtClean="0"/>
              <a:t>Ad networks and porn sites loved this and used it on their own users</a:t>
            </a:r>
          </a:p>
          <a:p>
            <a:r>
              <a:rPr lang="en-US" dirty="0" smtClean="0"/>
              <a:t>This is fixed since 2010</a:t>
            </a:r>
            <a:endParaRPr lang="en-US" dirty="0"/>
          </a:p>
        </p:txBody>
      </p:sp>
      <p:sp>
        <p:nvSpPr>
          <p:cNvPr id="2" name="Title 1"/>
          <p:cNvSpPr>
            <a:spLocks noGrp="1"/>
          </p:cNvSpPr>
          <p:nvPr>
            <p:ph type="title"/>
          </p:nvPr>
        </p:nvSpPr>
        <p:spPr/>
        <p:txBody>
          <a:bodyPr/>
          <a:lstStyle/>
          <a:p>
            <a:r>
              <a:rPr lang="en-US" dirty="0" smtClean="0"/>
              <a:t>Pixel Perfect Timing</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35</a:t>
            </a:fld>
            <a:endParaRPr lang="en-US"/>
          </a:p>
        </p:txBody>
      </p:sp>
    </p:spTree>
    <p:extLst>
      <p:ext uri="{BB962C8B-B14F-4D97-AF65-F5344CB8AC3E}">
        <p14:creationId xmlns:p14="http://schemas.microsoft.com/office/powerpoint/2010/main" val="3046878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What’s old is new again!</a:t>
            </a:r>
          </a:p>
          <a:p>
            <a:r>
              <a:rPr lang="en-US" dirty="0" smtClean="0"/>
              <a:t>Enter </a:t>
            </a:r>
            <a:r>
              <a:rPr lang="en-US" dirty="0" err="1" smtClean="0"/>
              <a:t>requestAnimationFrame</a:t>
            </a:r>
            <a:r>
              <a:rPr lang="en-US" dirty="0" smtClean="0"/>
              <a:t>()</a:t>
            </a:r>
          </a:p>
          <a:p>
            <a:r>
              <a:rPr lang="en-US" dirty="0" smtClean="0"/>
              <a:t>This is a function that is called just before each frame is painted in the browser. (Think refresh rate on your display)</a:t>
            </a:r>
          </a:p>
          <a:p>
            <a:r>
              <a:rPr lang="en-US" dirty="0" smtClean="0"/>
              <a:t>Can be used in conjuncture with purposely slowing down certain rendering in a timing attack</a:t>
            </a:r>
            <a:endParaRPr lang="en-US" dirty="0"/>
          </a:p>
        </p:txBody>
      </p:sp>
      <p:sp>
        <p:nvSpPr>
          <p:cNvPr id="2" name="Title 1"/>
          <p:cNvSpPr>
            <a:spLocks noGrp="1"/>
          </p:cNvSpPr>
          <p:nvPr>
            <p:ph type="title"/>
          </p:nvPr>
        </p:nvSpPr>
        <p:spPr/>
        <p:txBody>
          <a:bodyPr/>
          <a:lstStyle/>
          <a:p>
            <a:r>
              <a:rPr lang="en-US" dirty="0" smtClean="0"/>
              <a:t>Pixel Perfect Timing</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36</a:t>
            </a:fld>
            <a:endParaRPr lang="en-US"/>
          </a:p>
        </p:txBody>
      </p:sp>
    </p:spTree>
    <p:extLst>
      <p:ext uri="{BB962C8B-B14F-4D97-AF65-F5344CB8AC3E}">
        <p14:creationId xmlns:p14="http://schemas.microsoft.com/office/powerpoint/2010/main" val="187202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lstStyle/>
          <a:p>
            <a:pPr marL="0" indent="0">
              <a:buNone/>
            </a:pPr>
            <a:r>
              <a:rPr lang="en-US" dirty="0">
                <a:solidFill>
                  <a:srgbClr val="4F81BD"/>
                </a:solidFill>
              </a:rPr>
              <a:t>Frame by Frame</a:t>
            </a:r>
          </a:p>
        </p:txBody>
      </p:sp>
      <p:sp>
        <p:nvSpPr>
          <p:cNvPr id="2" name="Title 1"/>
          <p:cNvSpPr>
            <a:spLocks noGrp="1"/>
          </p:cNvSpPr>
          <p:nvPr>
            <p:ph type="title"/>
          </p:nvPr>
        </p:nvSpPr>
        <p:spPr/>
        <p:txBody>
          <a:bodyPr/>
          <a:lstStyle/>
          <a:p>
            <a:r>
              <a:rPr lang="en-US" dirty="0" smtClean="0"/>
              <a:t>Pixel Perfect Timing</a:t>
            </a:r>
            <a:endParaRPr lang="en-US" dirty="0"/>
          </a:p>
        </p:txBody>
      </p:sp>
      <p:pic>
        <p:nvPicPr>
          <p:cNvPr id="9" name="Picture 8" descr="Screen Shot 2014-02-17 at 4.2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1"/>
            <a:ext cx="7848600" cy="3796712"/>
          </a:xfrm>
          <a:prstGeom prst="rect">
            <a:avLst/>
          </a:prstGeom>
        </p:spPr>
      </p:pic>
      <p:sp>
        <p:nvSpPr>
          <p:cNvPr id="10" name="TextBox 9"/>
          <p:cNvSpPr txBox="1"/>
          <p:nvPr/>
        </p:nvSpPr>
        <p:spPr>
          <a:xfrm>
            <a:off x="533400" y="5715000"/>
            <a:ext cx="5253611"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spTree>
    <p:extLst>
      <p:ext uri="{BB962C8B-B14F-4D97-AF65-F5344CB8AC3E}">
        <p14:creationId xmlns:p14="http://schemas.microsoft.com/office/powerpoint/2010/main" val="21263638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72000"/>
          </a:xfrm>
        </p:spPr>
        <p:txBody>
          <a:bodyPr/>
          <a:lstStyle/>
          <a:p>
            <a:pPr marL="0" indent="0">
              <a:buNone/>
            </a:pPr>
            <a:r>
              <a:rPr lang="en-US" dirty="0" err="1">
                <a:solidFill>
                  <a:srgbClr val="4F81BD"/>
                </a:solidFill>
              </a:rPr>
              <a:t>Simma</a:t>
            </a:r>
            <a:r>
              <a:rPr lang="en-US" dirty="0">
                <a:solidFill>
                  <a:srgbClr val="4F81BD"/>
                </a:solidFill>
              </a:rPr>
              <a:t> Down Now</a:t>
            </a:r>
          </a:p>
          <a:p>
            <a:pPr marL="0" indent="0">
              <a:buNone/>
            </a:pPr>
            <a:r>
              <a:rPr lang="en-US" dirty="0" smtClean="0"/>
              <a:t>With normal repainting</a:t>
            </a:r>
            <a:br>
              <a:rPr lang="en-US" dirty="0" smtClean="0"/>
            </a:br>
            <a:r>
              <a:rPr lang="en-US" dirty="0" smtClean="0"/>
              <a:t>rates, everything is</a:t>
            </a:r>
            <a:br>
              <a:rPr lang="en-US" dirty="0" smtClean="0"/>
            </a:br>
            <a:r>
              <a:rPr lang="en-US" dirty="0" smtClean="0"/>
              <a:t>normal at 16ms per</a:t>
            </a:r>
            <a:br>
              <a:rPr lang="en-US" dirty="0" smtClean="0"/>
            </a:br>
            <a:r>
              <a:rPr lang="en-US" dirty="0" smtClean="0"/>
              <a:t>frame. We want to</a:t>
            </a:r>
            <a:br>
              <a:rPr lang="en-US" dirty="0" smtClean="0"/>
            </a:br>
            <a:r>
              <a:rPr lang="en-US" dirty="0" smtClean="0"/>
              <a:t>slow down repainting</a:t>
            </a:r>
            <a:br>
              <a:rPr lang="en-US" dirty="0" smtClean="0"/>
            </a:br>
            <a:r>
              <a:rPr lang="en-US" dirty="0" smtClean="0"/>
              <a:t>to notice when its</a:t>
            </a:r>
            <a:br>
              <a:rPr lang="en-US" dirty="0" smtClean="0"/>
            </a:br>
            <a:r>
              <a:rPr lang="en-US" dirty="0" smtClean="0"/>
              <a:t>happening.</a:t>
            </a:r>
          </a:p>
          <a:p>
            <a:r>
              <a:rPr lang="en-US" dirty="0" smtClean="0"/>
              <a:t>Text-shadow: 5px 5px 10px red</a:t>
            </a:r>
          </a:p>
        </p:txBody>
      </p:sp>
      <p:sp>
        <p:nvSpPr>
          <p:cNvPr id="2" name="Title 1"/>
          <p:cNvSpPr>
            <a:spLocks noGrp="1"/>
          </p:cNvSpPr>
          <p:nvPr>
            <p:ph type="title"/>
          </p:nvPr>
        </p:nvSpPr>
        <p:spPr/>
        <p:txBody>
          <a:bodyPr/>
          <a:lstStyle/>
          <a:p>
            <a:r>
              <a:rPr lang="en-US" dirty="0" smtClean="0"/>
              <a:t>Pixel Perfect Timing</a:t>
            </a:r>
            <a:endParaRPr lang="en-US" dirty="0"/>
          </a:p>
        </p:txBody>
      </p:sp>
      <p:sp>
        <p:nvSpPr>
          <p:cNvPr id="8" name="TextBox 7"/>
          <p:cNvSpPr txBox="1"/>
          <p:nvPr/>
        </p:nvSpPr>
        <p:spPr>
          <a:xfrm>
            <a:off x="533400" y="5715000"/>
            <a:ext cx="5253611"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pic>
        <p:nvPicPr>
          <p:cNvPr id="9" name="Picture 8" descr="Screen Shot 2014-02-17 at 8.26.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76400"/>
            <a:ext cx="4953000" cy="2580554"/>
          </a:xfrm>
          <a:prstGeom prst="rect">
            <a:avLst/>
          </a:prstGeom>
        </p:spPr>
      </p:pic>
    </p:spTree>
    <p:extLst>
      <p:ext uri="{BB962C8B-B14F-4D97-AF65-F5344CB8AC3E}">
        <p14:creationId xmlns:p14="http://schemas.microsoft.com/office/powerpoint/2010/main" val="3476068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rgbClr val="4F81BD"/>
                </a:solidFill>
              </a:rPr>
              <a:t>How it works</a:t>
            </a:r>
          </a:p>
          <a:p>
            <a:r>
              <a:rPr lang="en-US" dirty="0" smtClean="0"/>
              <a:t>Load a frame with a ton of links to 1 URL with the slowing text shadow</a:t>
            </a:r>
          </a:p>
          <a:p>
            <a:r>
              <a:rPr lang="en-US" dirty="0" smtClean="0"/>
              <a:t>Use </a:t>
            </a:r>
            <a:r>
              <a:rPr lang="en-US" dirty="0" err="1" smtClean="0"/>
              <a:t>requestAnimationFrame</a:t>
            </a:r>
            <a:r>
              <a:rPr lang="en-US" dirty="0" smtClean="0"/>
              <a:t> to time the next few frames</a:t>
            </a:r>
          </a:p>
          <a:p>
            <a:r>
              <a:rPr lang="en-US" dirty="0" smtClean="0"/>
              <a:t>If 1 slow frame (1 repaint) – Link must be blue and unvisited</a:t>
            </a:r>
          </a:p>
          <a:p>
            <a:r>
              <a:rPr lang="en-US" dirty="0" smtClean="0"/>
              <a:t>If 2 slow frames (2 repaints) – Link must be purple and visited</a:t>
            </a:r>
          </a:p>
          <a:p>
            <a:endParaRPr lang="en-US" dirty="0" smtClean="0"/>
          </a:p>
        </p:txBody>
      </p:sp>
      <p:sp>
        <p:nvSpPr>
          <p:cNvPr id="2" name="Title 1"/>
          <p:cNvSpPr>
            <a:spLocks noGrp="1"/>
          </p:cNvSpPr>
          <p:nvPr>
            <p:ph type="title"/>
          </p:nvPr>
        </p:nvSpPr>
        <p:spPr/>
        <p:txBody>
          <a:bodyPr/>
          <a:lstStyle/>
          <a:p>
            <a:r>
              <a:rPr lang="en-US" dirty="0" smtClean="0"/>
              <a:t>Pixel Perfect Timing</a:t>
            </a:r>
            <a:endParaRPr lang="en-US" dirty="0"/>
          </a:p>
        </p:txBody>
      </p:sp>
    </p:spTree>
    <p:extLst>
      <p:ext uri="{BB962C8B-B14F-4D97-AF65-F5344CB8AC3E}">
        <p14:creationId xmlns:p14="http://schemas.microsoft.com/office/powerpoint/2010/main" val="3478381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r>
              <a:rPr lang="en-US" sz="2400" dirty="0" smtClean="0"/>
              <a:t>Headquartered in Santa Clara, California</a:t>
            </a:r>
          </a:p>
          <a:p>
            <a:r>
              <a:rPr lang="en-US" sz="2400" dirty="0" smtClean="0"/>
              <a:t>WhiteHat Sentinel: </a:t>
            </a:r>
            <a:r>
              <a:rPr lang="en-US" sz="2400" dirty="0" err="1" smtClean="0"/>
              <a:t>SaaS</a:t>
            </a:r>
            <a:r>
              <a:rPr lang="en-US" sz="2400" dirty="0" smtClean="0"/>
              <a:t> end-to-end website</a:t>
            </a:r>
            <a:br>
              <a:rPr lang="en-US" sz="2400" dirty="0" smtClean="0"/>
            </a:br>
            <a:r>
              <a:rPr lang="en-US" sz="2400" dirty="0" smtClean="0"/>
              <a:t>risk management platform (static and dynamic</a:t>
            </a:r>
            <a:br>
              <a:rPr lang="en-US" sz="2400" dirty="0" smtClean="0"/>
            </a:br>
            <a:r>
              <a:rPr lang="en-US" sz="2400" dirty="0" smtClean="0"/>
              <a:t>vulnerability assessment)</a:t>
            </a:r>
          </a:p>
          <a:p>
            <a:r>
              <a:rPr lang="en-US" sz="2400" dirty="0" smtClean="0"/>
              <a:t>Employees: 340+</a:t>
            </a:r>
            <a:endParaRPr lang="en-US" sz="2400" dirty="0"/>
          </a:p>
        </p:txBody>
      </p:sp>
      <p:sp>
        <p:nvSpPr>
          <p:cNvPr id="2" name="Title 1"/>
          <p:cNvSpPr>
            <a:spLocks noGrp="1"/>
          </p:cNvSpPr>
          <p:nvPr>
            <p:ph type="title"/>
          </p:nvPr>
        </p:nvSpPr>
        <p:spPr/>
        <p:txBody>
          <a:bodyPr/>
          <a:lstStyle/>
          <a:p>
            <a:r>
              <a:rPr lang="en-US" smtClean="0"/>
              <a:t>About WhiteHat Security</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979" y="4137663"/>
            <a:ext cx="1149300" cy="1591673"/>
          </a:xfrm>
          <a:prstGeom prst="rect">
            <a:avLst/>
          </a:prstGeom>
        </p:spPr>
      </p:pic>
      <p:pic>
        <p:nvPicPr>
          <p:cNvPr id="17" name="Picture 16" descr="red_herring_100_winner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403" y="2480377"/>
            <a:ext cx="1034820" cy="1031586"/>
          </a:xfrm>
          <a:prstGeom prst="rect">
            <a:avLst/>
          </a:prstGeom>
        </p:spPr>
      </p:pic>
      <p:pic>
        <p:nvPicPr>
          <p:cNvPr id="18" name="Picture 17" descr="JMP-Hot-100-Softwar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123" y="4518826"/>
            <a:ext cx="1171575" cy="1138238"/>
          </a:xfrm>
          <a:prstGeom prst="rect">
            <a:avLst/>
          </a:prstGeom>
        </p:spPr>
      </p:pic>
      <p:pic>
        <p:nvPicPr>
          <p:cNvPr id="20" name="Picture 19" descr="AO.SVIS12.250Winner.25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5098" y="4356459"/>
            <a:ext cx="1064628" cy="1332915"/>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8087" y="4425248"/>
            <a:ext cx="1285918" cy="1285918"/>
          </a:xfrm>
          <a:prstGeom prst="rect">
            <a:avLst/>
          </a:prstGeom>
        </p:spPr>
      </p:pic>
      <p:pic>
        <p:nvPicPr>
          <p:cNvPr id="26" name="Picture 25" descr="StevieAward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9631" y="3014043"/>
            <a:ext cx="1453648" cy="901800"/>
          </a:xfrm>
          <a:prstGeom prst="rect">
            <a:avLst/>
          </a:prstGeom>
        </p:spPr>
      </p:pic>
      <p:pic>
        <p:nvPicPr>
          <p:cNvPr id="27" name="Picture 26" descr="finalist-logo2013_322055.gif.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8403" y="3729682"/>
            <a:ext cx="1034820" cy="1959691"/>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962" y="4561847"/>
            <a:ext cx="1198441" cy="992709"/>
          </a:xfrm>
          <a:prstGeom prst="rect">
            <a:avLst/>
          </a:prstGeom>
        </p:spPr>
      </p:pic>
    </p:spTree>
    <p:extLst>
      <p:ext uri="{BB962C8B-B14F-4D97-AF65-F5344CB8AC3E}">
        <p14:creationId xmlns:p14="http://schemas.microsoft.com/office/powerpoint/2010/main" val="19676712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 Perfect Timing</a:t>
            </a:r>
            <a:endParaRPr lang="en-US" dirty="0"/>
          </a:p>
        </p:txBody>
      </p:sp>
      <p:pic>
        <p:nvPicPr>
          <p:cNvPr id="8" name="Picture 7" descr="Screen Shot 2014-02-17 at 8.30.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95400"/>
            <a:ext cx="6705600" cy="4371563"/>
          </a:xfrm>
          <a:prstGeom prst="rect">
            <a:avLst/>
          </a:prstGeom>
        </p:spPr>
      </p:pic>
      <p:sp>
        <p:nvSpPr>
          <p:cNvPr id="9" name="TextBox 8"/>
          <p:cNvSpPr txBox="1"/>
          <p:nvPr/>
        </p:nvSpPr>
        <p:spPr>
          <a:xfrm>
            <a:off x="1143000" y="5791200"/>
            <a:ext cx="5253611"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spTree>
    <p:extLst>
      <p:ext uri="{BB962C8B-B14F-4D97-AF65-F5344CB8AC3E}">
        <p14:creationId xmlns:p14="http://schemas.microsoft.com/office/powerpoint/2010/main" val="378105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Part 2 – Reading Pixels</a:t>
            </a:r>
          </a:p>
          <a:p>
            <a:r>
              <a:rPr lang="en-US" sz="2000" dirty="0" smtClean="0"/>
              <a:t>Enter SVG! – Scalable Vector</a:t>
            </a:r>
            <a:br>
              <a:rPr lang="en-US" sz="2000" dirty="0" smtClean="0"/>
            </a:br>
            <a:r>
              <a:rPr lang="en-US" sz="2000" dirty="0" smtClean="0"/>
              <a:t>Graphics (&lt;circle&gt;, &lt;</a:t>
            </a:r>
            <a:r>
              <a:rPr lang="en-US" sz="2000" dirty="0" err="1" smtClean="0"/>
              <a:t>rect</a:t>
            </a:r>
            <a:r>
              <a:rPr lang="en-US" sz="2000" dirty="0" smtClean="0"/>
              <a:t>&gt;,</a:t>
            </a:r>
            <a:br>
              <a:rPr lang="en-US" sz="2000" dirty="0" smtClean="0"/>
            </a:br>
            <a:r>
              <a:rPr lang="en-US" sz="2000" dirty="0" smtClean="0"/>
              <a:t>&lt;path&gt;, etc.)</a:t>
            </a:r>
          </a:p>
          <a:p>
            <a:r>
              <a:rPr lang="en-US" sz="2000" dirty="0" smtClean="0"/>
              <a:t>Has a bunch of Filter Effects</a:t>
            </a:r>
            <a:br>
              <a:rPr lang="en-US" sz="2000" dirty="0" smtClean="0"/>
            </a:br>
            <a:r>
              <a:rPr lang="en-US" sz="2000" dirty="0" smtClean="0"/>
              <a:t>(blur, displacement maps, etc.)</a:t>
            </a:r>
          </a:p>
          <a:p>
            <a:r>
              <a:rPr lang="en-US" sz="2000" dirty="0" smtClean="0"/>
              <a:t>Use these filters to alter</a:t>
            </a:r>
            <a:br>
              <a:rPr lang="en-US" sz="2000" dirty="0" smtClean="0"/>
            </a:br>
            <a:r>
              <a:rPr lang="en-US" sz="2000" dirty="0" smtClean="0"/>
              <a:t>appearance of any HTML</a:t>
            </a:r>
            <a:br>
              <a:rPr lang="en-US" sz="2000" dirty="0" smtClean="0"/>
            </a:br>
            <a:r>
              <a:rPr lang="en-US" sz="2000" dirty="0" smtClean="0"/>
              <a:t>element</a:t>
            </a:r>
          </a:p>
          <a:p>
            <a:r>
              <a:rPr lang="en-US" sz="2000" dirty="0" smtClean="0"/>
              <a:t>&lt;</a:t>
            </a:r>
            <a:r>
              <a:rPr lang="en-US" sz="2000" dirty="0" err="1" smtClean="0"/>
              <a:t>feMorphology</a:t>
            </a:r>
            <a:r>
              <a:rPr lang="en-US" sz="2000" dirty="0" smtClean="0"/>
              <a:t>&gt; can either </a:t>
            </a:r>
            <a:r>
              <a:rPr lang="en-US" sz="2000" dirty="0" err="1" smtClean="0"/>
              <a:t>dialate</a:t>
            </a:r>
            <a:r>
              <a:rPr lang="en-US" sz="2000" dirty="0" smtClean="0"/>
              <a:t> or erode an image to make it appear thicker or thinner</a:t>
            </a:r>
            <a:endParaRPr lang="en-US" sz="2000" dirty="0"/>
          </a:p>
        </p:txBody>
      </p:sp>
      <p:sp>
        <p:nvSpPr>
          <p:cNvPr id="2" name="Title 1"/>
          <p:cNvSpPr>
            <a:spLocks noGrp="1"/>
          </p:cNvSpPr>
          <p:nvPr>
            <p:ph type="title"/>
          </p:nvPr>
        </p:nvSpPr>
        <p:spPr/>
        <p:txBody>
          <a:bodyPr/>
          <a:lstStyle/>
          <a:p>
            <a:r>
              <a:rPr lang="en-US" dirty="0" smtClean="0"/>
              <a:t>Pixel Perfect Timing</a:t>
            </a:r>
            <a:endParaRPr lang="en-US" dirty="0"/>
          </a:p>
        </p:txBody>
      </p:sp>
      <p:pic>
        <p:nvPicPr>
          <p:cNvPr id="7" name="Picture 6" descr="Screen Shot 2014-02-17 at 9.3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447800"/>
            <a:ext cx="4214813" cy="2205633"/>
          </a:xfrm>
          <a:prstGeom prst="rect">
            <a:avLst/>
          </a:prstGeom>
        </p:spPr>
      </p:pic>
      <p:sp>
        <p:nvSpPr>
          <p:cNvPr id="8" name="TextBox 7"/>
          <p:cNvSpPr txBox="1"/>
          <p:nvPr/>
        </p:nvSpPr>
        <p:spPr>
          <a:xfrm>
            <a:off x="914400" y="5638800"/>
            <a:ext cx="5253611"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spTree>
    <p:extLst>
      <p:ext uri="{BB962C8B-B14F-4D97-AF65-F5344CB8AC3E}">
        <p14:creationId xmlns:p14="http://schemas.microsoft.com/office/powerpoint/2010/main" val="3245504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&lt;</a:t>
            </a:r>
            <a:r>
              <a:rPr lang="en-US" dirty="0" err="1">
                <a:solidFill>
                  <a:srgbClr val="4F81BD"/>
                </a:solidFill>
              </a:rPr>
              <a:t>feMorphology</a:t>
            </a:r>
            <a:r>
              <a:rPr lang="en-US" dirty="0">
                <a:solidFill>
                  <a:srgbClr val="4F81BD"/>
                </a:solidFill>
              </a:rPr>
              <a:t>&gt; Problem</a:t>
            </a:r>
          </a:p>
          <a:p>
            <a:r>
              <a:rPr lang="en-US" dirty="0" smtClean="0"/>
              <a:t>Can potentially be slow if it has to read entire image</a:t>
            </a:r>
          </a:p>
          <a:p>
            <a:r>
              <a:rPr lang="en-US" dirty="0" smtClean="0"/>
              <a:t>Optimization code exists for to speed this up but only usable in certain situations</a:t>
            </a:r>
            <a:endParaRPr lang="en-US" dirty="0"/>
          </a:p>
        </p:txBody>
      </p:sp>
      <p:sp>
        <p:nvSpPr>
          <p:cNvPr id="2" name="Title 1"/>
          <p:cNvSpPr>
            <a:spLocks noGrp="1"/>
          </p:cNvSpPr>
          <p:nvPr>
            <p:ph type="title"/>
          </p:nvPr>
        </p:nvSpPr>
        <p:spPr/>
        <p:txBody>
          <a:bodyPr/>
          <a:lstStyle/>
          <a:p>
            <a:r>
              <a:rPr lang="en-US" dirty="0" smtClean="0"/>
              <a:t>Pixel Perfect Timing</a:t>
            </a:r>
            <a:endParaRPr lang="en-US" dirty="0"/>
          </a:p>
        </p:txBody>
      </p:sp>
      <p:pic>
        <p:nvPicPr>
          <p:cNvPr id="7" name="Picture 6" descr="Screen Shot 2014-02-17 at 9.3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581400"/>
            <a:ext cx="875109" cy="875109"/>
          </a:xfrm>
          <a:prstGeom prst="rect">
            <a:avLst/>
          </a:prstGeom>
        </p:spPr>
      </p:pic>
      <p:pic>
        <p:nvPicPr>
          <p:cNvPr id="8" name="Picture 7" descr="Screen Shot 2014-02-17 at 9.39.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581400"/>
            <a:ext cx="901898" cy="884039"/>
          </a:xfrm>
          <a:prstGeom prst="rect">
            <a:avLst/>
          </a:prstGeom>
        </p:spPr>
      </p:pic>
      <p:sp>
        <p:nvSpPr>
          <p:cNvPr id="9" name="TextBox 8"/>
          <p:cNvSpPr txBox="1"/>
          <p:nvPr/>
        </p:nvSpPr>
        <p:spPr>
          <a:xfrm>
            <a:off x="1883704" y="4770999"/>
            <a:ext cx="1984500" cy="341919"/>
          </a:xfrm>
          <a:prstGeom prst="rect">
            <a:avLst/>
          </a:prstGeom>
          <a:noFill/>
        </p:spPr>
        <p:txBody>
          <a:bodyPr wrap="none" lIns="64291" tIns="32146" rIns="64291" bIns="32146" rtlCol="0">
            <a:spAutoFit/>
          </a:bodyPr>
          <a:lstStyle/>
          <a:p>
            <a:r>
              <a:rPr lang="en-US" dirty="0" smtClean="0"/>
              <a:t>Must use slow code</a:t>
            </a:r>
            <a:endParaRPr lang="en-US" dirty="0"/>
          </a:p>
        </p:txBody>
      </p:sp>
      <p:sp>
        <p:nvSpPr>
          <p:cNvPr id="11" name="TextBox 10"/>
          <p:cNvSpPr txBox="1"/>
          <p:nvPr/>
        </p:nvSpPr>
        <p:spPr>
          <a:xfrm>
            <a:off x="4986204" y="4779929"/>
            <a:ext cx="2359490" cy="341919"/>
          </a:xfrm>
          <a:prstGeom prst="rect">
            <a:avLst/>
          </a:prstGeom>
          <a:noFill/>
        </p:spPr>
        <p:txBody>
          <a:bodyPr wrap="none" lIns="64291" tIns="32146" rIns="64291" bIns="32146" rtlCol="0">
            <a:spAutoFit/>
          </a:bodyPr>
          <a:lstStyle/>
          <a:p>
            <a:r>
              <a:rPr lang="en-US" dirty="0" smtClean="0"/>
              <a:t>Can use optimized code</a:t>
            </a:r>
            <a:endParaRPr lang="en-US" dirty="0"/>
          </a:p>
        </p:txBody>
      </p:sp>
    </p:spTree>
    <p:extLst>
      <p:ext uri="{BB962C8B-B14F-4D97-AF65-F5344CB8AC3E}">
        <p14:creationId xmlns:p14="http://schemas.microsoft.com/office/powerpoint/2010/main" val="7397887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lstStyle/>
          <a:p>
            <a:pPr marL="0" indent="0">
              <a:buNone/>
            </a:pPr>
            <a:r>
              <a:rPr lang="en-US" dirty="0">
                <a:solidFill>
                  <a:srgbClr val="4F81BD"/>
                </a:solidFill>
              </a:rPr>
              <a:t>Real World Usage</a:t>
            </a:r>
          </a:p>
        </p:txBody>
      </p:sp>
      <p:sp>
        <p:nvSpPr>
          <p:cNvPr id="2" name="Title 1"/>
          <p:cNvSpPr>
            <a:spLocks noGrp="1"/>
          </p:cNvSpPr>
          <p:nvPr>
            <p:ph type="title"/>
          </p:nvPr>
        </p:nvSpPr>
        <p:spPr/>
        <p:txBody>
          <a:bodyPr/>
          <a:lstStyle/>
          <a:p>
            <a:r>
              <a:rPr lang="en-US" dirty="0" smtClean="0"/>
              <a:t>Pixel Perfect Timing</a:t>
            </a:r>
            <a:endParaRPr lang="en-US" dirty="0"/>
          </a:p>
        </p:txBody>
      </p:sp>
      <p:pic>
        <p:nvPicPr>
          <p:cNvPr id="7" name="Picture 6" descr="Screen Shot 2014-02-17 at 9.4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05000"/>
            <a:ext cx="6939472" cy="3657600"/>
          </a:xfrm>
          <a:prstGeom prst="rect">
            <a:avLst/>
          </a:prstGeom>
        </p:spPr>
      </p:pic>
      <p:sp>
        <p:nvSpPr>
          <p:cNvPr id="8" name="TextBox 7"/>
          <p:cNvSpPr txBox="1"/>
          <p:nvPr/>
        </p:nvSpPr>
        <p:spPr>
          <a:xfrm>
            <a:off x="533400" y="5638800"/>
            <a:ext cx="5253611"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Paul Stone - https://</a:t>
            </a:r>
            <a:r>
              <a:rPr lang="en-US" sz="1200" dirty="0" err="1"/>
              <a:t>www.youtube.com</a:t>
            </a:r>
            <a:r>
              <a:rPr lang="en-US" sz="1200" dirty="0"/>
              <a:t>/</a:t>
            </a:r>
            <a:r>
              <a:rPr lang="en-US" sz="1200" dirty="0" err="1"/>
              <a:t>watch?v</a:t>
            </a:r>
            <a:r>
              <a:rPr lang="en-US" sz="1200" dirty="0"/>
              <a:t>=</a:t>
            </a:r>
            <a:r>
              <a:rPr lang="en-US" sz="1200" dirty="0" err="1"/>
              <a:t>KcOQfYlyIqw</a:t>
            </a:r>
            <a:endParaRPr lang="en-US" sz="1200" dirty="0"/>
          </a:p>
        </p:txBody>
      </p:sp>
    </p:spTree>
    <p:extLst>
      <p:ext uri="{BB962C8B-B14F-4D97-AF65-F5344CB8AC3E}">
        <p14:creationId xmlns:p14="http://schemas.microsoft.com/office/powerpoint/2010/main" val="39023736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Real World Usage</a:t>
            </a:r>
          </a:p>
          <a:p>
            <a:r>
              <a:rPr lang="en-US" dirty="0" smtClean="0"/>
              <a:t>Create a frame of the website you’d like to read out of</a:t>
            </a:r>
          </a:p>
          <a:p>
            <a:r>
              <a:rPr lang="en-US" dirty="0" smtClean="0"/>
              <a:t>Take a snapshot in time of said frame</a:t>
            </a:r>
          </a:p>
          <a:p>
            <a:r>
              <a:rPr lang="en-US" dirty="0" smtClean="0"/>
              <a:t>Apply an SVG ‘threshold’ filter to make every pixel either black or white</a:t>
            </a:r>
          </a:p>
          <a:p>
            <a:r>
              <a:rPr lang="en-US" dirty="0" smtClean="0"/>
              <a:t>Multiply the image by the “noise” image and the result will be different based on black or white</a:t>
            </a:r>
          </a:p>
          <a:p>
            <a:r>
              <a:rPr lang="en-US" dirty="0" smtClean="0"/>
              <a:t>Profit</a:t>
            </a:r>
            <a:endParaRPr lang="en-US" dirty="0"/>
          </a:p>
        </p:txBody>
      </p:sp>
      <p:sp>
        <p:nvSpPr>
          <p:cNvPr id="2" name="Title 1"/>
          <p:cNvSpPr>
            <a:spLocks noGrp="1"/>
          </p:cNvSpPr>
          <p:nvPr>
            <p:ph type="title"/>
          </p:nvPr>
        </p:nvSpPr>
        <p:spPr/>
        <p:txBody>
          <a:bodyPr/>
          <a:lstStyle/>
          <a:p>
            <a:r>
              <a:rPr lang="en-US" dirty="0" smtClean="0"/>
              <a:t>Pixel Perfect Timing</a:t>
            </a:r>
            <a:endParaRPr lang="en-US" dirty="0"/>
          </a:p>
        </p:txBody>
      </p:sp>
    </p:spTree>
    <p:extLst>
      <p:ext uri="{BB962C8B-B14F-4D97-AF65-F5344CB8AC3E}">
        <p14:creationId xmlns:p14="http://schemas.microsoft.com/office/powerpoint/2010/main" val="3297628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 Perfect Timing</a:t>
            </a:r>
            <a:endParaRPr lang="en-US" dirty="0"/>
          </a:p>
        </p:txBody>
      </p:sp>
      <p:pic>
        <p:nvPicPr>
          <p:cNvPr id="7" name="Screen Recording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1066800"/>
            <a:ext cx="6705600" cy="4835157"/>
          </a:xfrm>
          <a:prstGeom prst="rect">
            <a:avLst/>
          </a:prstGeom>
        </p:spPr>
      </p:pic>
    </p:spTree>
    <p:extLst>
      <p:ext uri="{BB962C8B-B14F-4D97-AF65-F5344CB8AC3E}">
        <p14:creationId xmlns:p14="http://schemas.microsoft.com/office/powerpoint/2010/main" val="921204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rgbClr val="4F81BD"/>
                </a:solidFill>
              </a:rPr>
              <a:t>Other example</a:t>
            </a:r>
          </a:p>
          <a:p>
            <a:r>
              <a:rPr lang="en-US" dirty="0" smtClean="0"/>
              <a:t>That is a bit slow and is copying an image</a:t>
            </a:r>
          </a:p>
          <a:p>
            <a:r>
              <a:rPr lang="en-US" dirty="0" smtClean="0"/>
              <a:t>How about text? And faster?</a:t>
            </a:r>
          </a:p>
          <a:p>
            <a:r>
              <a:rPr lang="en-US" dirty="0" smtClean="0"/>
              <a:t>Source code! &lt;</a:t>
            </a:r>
            <a:r>
              <a:rPr lang="en-US" dirty="0" err="1" smtClean="0"/>
              <a:t>iframe</a:t>
            </a:r>
            <a:r>
              <a:rPr lang="en-US" dirty="0" smtClean="0"/>
              <a:t> </a:t>
            </a:r>
            <a:r>
              <a:rPr lang="en-US" dirty="0" err="1" smtClean="0"/>
              <a:t>src</a:t>
            </a:r>
            <a:r>
              <a:rPr lang="en-US" dirty="0" smtClean="0"/>
              <a:t>=“</a:t>
            </a:r>
            <a:r>
              <a:rPr lang="en-US" dirty="0" err="1" smtClean="0"/>
              <a:t>view-source:http</a:t>
            </a:r>
            <a:r>
              <a:rPr lang="en-US" dirty="0" smtClean="0"/>
              <a:t>://…”&gt;</a:t>
            </a:r>
          </a:p>
          <a:p>
            <a:pPr lvl="1"/>
            <a:r>
              <a:rPr lang="en-US" dirty="0" smtClean="0"/>
              <a:t>CSRF Tokens, Private information, etc.</a:t>
            </a:r>
          </a:p>
          <a:p>
            <a:pPr lvl="1"/>
            <a:r>
              <a:rPr lang="en-US" dirty="0" smtClean="0"/>
              <a:t>We know the font (how the pixels are </a:t>
            </a:r>
            <a:r>
              <a:rPr lang="en-US" dirty="0" err="1" smtClean="0"/>
              <a:t>aranged</a:t>
            </a:r>
            <a:r>
              <a:rPr lang="en-US" dirty="0"/>
              <a:t>)</a:t>
            </a:r>
          </a:p>
        </p:txBody>
      </p:sp>
      <p:sp>
        <p:nvSpPr>
          <p:cNvPr id="2" name="Title 1"/>
          <p:cNvSpPr>
            <a:spLocks noGrp="1"/>
          </p:cNvSpPr>
          <p:nvPr>
            <p:ph type="title"/>
          </p:nvPr>
        </p:nvSpPr>
        <p:spPr/>
        <p:txBody>
          <a:bodyPr/>
          <a:lstStyle/>
          <a:p>
            <a:r>
              <a:rPr lang="en-US" dirty="0" smtClean="0"/>
              <a:t>Pixel Perfect Timing</a:t>
            </a:r>
            <a:endParaRPr lang="en-US" dirty="0"/>
          </a:p>
        </p:txBody>
      </p:sp>
    </p:spTree>
    <p:extLst>
      <p:ext uri="{BB962C8B-B14F-4D97-AF65-F5344CB8AC3E}">
        <p14:creationId xmlns:p14="http://schemas.microsoft.com/office/powerpoint/2010/main" val="27355615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 Perfect Timing</a:t>
            </a:r>
            <a:endParaRPr lang="en-US" dirty="0"/>
          </a:p>
        </p:txBody>
      </p:sp>
      <p:grpSp>
        <p:nvGrpSpPr>
          <p:cNvPr id="10" name="Group 9"/>
          <p:cNvGrpSpPr/>
          <p:nvPr/>
        </p:nvGrpSpPr>
        <p:grpSpPr>
          <a:xfrm>
            <a:off x="990600" y="1143000"/>
            <a:ext cx="7187449" cy="4832053"/>
            <a:chOff x="859306" y="1133314"/>
            <a:chExt cx="7315200" cy="4917939"/>
          </a:xfrm>
        </p:grpSpPr>
        <p:pic>
          <p:nvPicPr>
            <p:cNvPr id="7" name="Picture 6" descr="Screen Shot 2014-02-17 at 9.08.17 PM.png"/>
            <p:cNvPicPr>
              <a:picLocks noChangeAspect="1"/>
            </p:cNvPicPr>
            <p:nvPr/>
          </p:nvPicPr>
          <p:blipFill rotWithShape="1">
            <a:blip r:embed="rId3">
              <a:extLst>
                <a:ext uri="{28A0092B-C50C-407E-A947-70E740481C1C}">
                  <a14:useLocalDpi xmlns:a14="http://schemas.microsoft.com/office/drawing/2010/main" val="0"/>
                </a:ext>
              </a:extLst>
            </a:blip>
            <a:srcRect l="147" r="147"/>
            <a:stretch/>
          </p:blipFill>
          <p:spPr>
            <a:xfrm>
              <a:off x="859306" y="1133314"/>
              <a:ext cx="7293704" cy="4332825"/>
            </a:xfrm>
            <a:prstGeom prst="rect">
              <a:avLst/>
            </a:prstGeom>
          </p:spPr>
        </p:pic>
        <p:pic>
          <p:nvPicPr>
            <p:cNvPr id="8" name="Picture 7" descr="Screen Shot 2014-02-17 at 10.09.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06" y="5486400"/>
              <a:ext cx="7315200" cy="564853"/>
            </a:xfrm>
            <a:prstGeom prst="rect">
              <a:avLst/>
            </a:prstGeom>
          </p:spPr>
        </p:pic>
      </p:grpSp>
    </p:spTree>
    <p:extLst>
      <p:ext uri="{BB962C8B-B14F-4D97-AF65-F5344CB8AC3E}">
        <p14:creationId xmlns:p14="http://schemas.microsoft.com/office/powerpoint/2010/main" val="2236912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 Perfect Timing</a:t>
            </a:r>
            <a:endParaRPr lang="en-US" dirty="0"/>
          </a:p>
        </p:txBody>
      </p:sp>
      <p:pic>
        <p:nvPicPr>
          <p:cNvPr id="7" name="Screen Record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43000"/>
            <a:ext cx="6604436" cy="4694268"/>
          </a:xfrm>
          <a:prstGeom prst="rect">
            <a:avLst/>
          </a:prstGeom>
        </p:spPr>
      </p:pic>
    </p:spTree>
    <p:extLst>
      <p:ext uri="{BB962C8B-B14F-4D97-AF65-F5344CB8AC3E}">
        <p14:creationId xmlns:p14="http://schemas.microsoft.com/office/powerpoint/2010/main" val="2402228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5715000" cy="3962400"/>
          </a:xfrm>
        </p:spPr>
        <p:txBody>
          <a:bodyPr/>
          <a:lstStyle/>
          <a:p>
            <a:r>
              <a:rPr lang="en-US" sz="2400" dirty="0" smtClean="0">
                <a:solidFill>
                  <a:srgbClr val="4F81BD"/>
                </a:solidFill>
              </a:rPr>
              <a:t>Breach</a:t>
            </a:r>
          </a:p>
          <a:p>
            <a:r>
              <a:rPr lang="en-US" dirty="0"/>
              <a:t>“In this hands-on talk, we will introduce new targeted techniques and research that allows an attacker to reliably retrieve encrypted secrets (session identifiers, CSRF tokens, </a:t>
            </a:r>
            <a:r>
              <a:rPr lang="en-US" dirty="0" err="1"/>
              <a:t>OAuth</a:t>
            </a:r>
            <a:r>
              <a:rPr lang="en-US" dirty="0"/>
              <a:t> tokens, email addresses, </a:t>
            </a:r>
            <a:r>
              <a:rPr lang="en-US" dirty="0" err="1"/>
              <a:t>ViewState</a:t>
            </a:r>
            <a:r>
              <a:rPr lang="en-US" dirty="0"/>
              <a:t> hidden fields, etc.) from an HTTPS channel. We will demonstrate this new browser vector is real and practical by executing a </a:t>
            </a:r>
            <a:r>
              <a:rPr lang="en-US" dirty="0" err="1"/>
              <a:t>PoC</a:t>
            </a:r>
            <a:r>
              <a:rPr lang="en-US" dirty="0"/>
              <a:t> against a major enterprise product in under 30 seconds. We will describe the algorithm behind the attack, how the usage of basic statistical analysis can be applied to extract data from dynamic pages, as well as practical mitigations you can implement today.”</a:t>
            </a:r>
            <a:endParaRPr lang="en-US" b="1" dirty="0"/>
          </a:p>
          <a:p>
            <a:endParaRPr lang="en-US" sz="1600" i="1" dirty="0"/>
          </a:p>
          <a:p>
            <a:endParaRPr lang="en-US" dirty="0"/>
          </a:p>
        </p:txBody>
      </p:sp>
      <p:sp>
        <p:nvSpPr>
          <p:cNvPr id="16" name="Title 15"/>
          <p:cNvSpPr>
            <a:spLocks noGrp="1"/>
          </p:cNvSpPr>
          <p:nvPr>
            <p:ph type="title"/>
          </p:nvPr>
        </p:nvSpPr>
        <p:spPr/>
        <p:txBody>
          <a:bodyPr/>
          <a:lstStyle/>
          <a:p>
            <a:endParaRPr lang="en-US"/>
          </a:p>
        </p:txBody>
      </p:sp>
      <p:sp>
        <p:nvSpPr>
          <p:cNvPr id="12" name="Text Placeholder 11"/>
          <p:cNvSpPr>
            <a:spLocks noGrp="1"/>
          </p:cNvSpPr>
          <p:nvPr>
            <p:ph type="body" sz="quarter" idx="10"/>
          </p:nvPr>
        </p:nvSpPr>
        <p:spPr/>
        <p:txBody>
          <a:bodyPr/>
          <a:lstStyle/>
          <a:p>
            <a:r>
              <a:rPr lang="en-US" smtClean="0"/>
              <a:t>2</a:t>
            </a:r>
            <a:endParaRPr lang="en-US" dirty="0"/>
          </a:p>
        </p:txBody>
      </p:sp>
      <p:sp>
        <p:nvSpPr>
          <p:cNvPr id="9" name="Rectangle 8"/>
          <p:cNvSpPr/>
          <p:nvPr/>
        </p:nvSpPr>
        <p:spPr>
          <a:xfrm>
            <a:off x="533400" y="5562600"/>
            <a:ext cx="8386927" cy="500927"/>
          </a:xfrm>
          <a:prstGeom prst="rect">
            <a:avLst/>
          </a:prstGeom>
        </p:spPr>
        <p:txBody>
          <a:bodyPr wrap="square" lIns="0" tIns="0" rIns="0" bIns="0">
            <a:noAutofit/>
          </a:bodyPr>
          <a:lstStyle/>
          <a:p>
            <a:r>
              <a:rPr lang="en-US" sz="1200" b="1" dirty="0"/>
              <a:t>Angelo Prado, Neal Harris, </a:t>
            </a:r>
            <a:r>
              <a:rPr lang="en-US" sz="1200" b="1" dirty="0" err="1"/>
              <a:t>Yoel</a:t>
            </a:r>
            <a:r>
              <a:rPr lang="en-US" sz="1200" b="1" dirty="0"/>
              <a:t> Gluck</a:t>
            </a:r>
          </a:p>
          <a:p>
            <a:r>
              <a:rPr lang="en-US" sz="1200" i="1" dirty="0">
                <a:hlinkClick r:id="rId3"/>
              </a:rPr>
              <a:t>https://media.blackhat.com/us-13/US-13-Prado-SSL-Gone-in-30-seconds-A-BREACH-beyond-CRIME-Slides.pdf</a:t>
            </a:r>
            <a:endParaRPr lang="en-US" sz="1200" i="1" dirty="0"/>
          </a:p>
          <a:p>
            <a:endParaRPr lang="en-US" sz="1200" i="1" dirty="0"/>
          </a:p>
        </p:txBody>
      </p:sp>
      <p:pic>
        <p:nvPicPr>
          <p:cNvPr id="18" name="Picture Placeholder 17"/>
          <p:cNvPicPr>
            <a:picLocks noGrp="1" noChangeAspect="1"/>
          </p:cNvPicPr>
          <p:nvPr>
            <p:ph type="pic" sz="quarter" idx="11"/>
          </p:nvPr>
        </p:nvPicPr>
        <p:blipFill rotWithShape="1">
          <a:blip r:embed="rId4"/>
          <a:srcRect l="-692" r="-51"/>
          <a:stretch/>
        </p:blipFill>
        <p:spPr>
          <a:xfrm>
            <a:off x="6248400" y="2133600"/>
            <a:ext cx="2388550" cy="1782850"/>
          </a:xfrm>
          <a:prstGeom prst="rect">
            <a:avLst/>
          </a:prstGeom>
        </p:spPr>
      </p:pic>
    </p:spTree>
    <p:extLst>
      <p:ext uri="{BB962C8B-B14F-4D97-AF65-F5344CB8AC3E}">
        <p14:creationId xmlns:p14="http://schemas.microsoft.com/office/powerpoint/2010/main" val="23898933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r>
              <a:rPr lang="en-US" smtClean="0"/>
              <a:t>About the Top Ten</a:t>
            </a:r>
            <a:endParaRPr lang="en-US" dirty="0"/>
          </a:p>
        </p:txBody>
      </p:sp>
      <p:sp>
        <p:nvSpPr>
          <p:cNvPr id="20" name="Title 19"/>
          <p:cNvSpPr>
            <a:spLocks noGrp="1"/>
          </p:cNvSpPr>
          <p:nvPr>
            <p:ph type="title"/>
          </p:nvPr>
        </p:nvSpPr>
        <p:spPr/>
        <p:txBody>
          <a:bodyPr/>
          <a:lstStyle/>
          <a:p>
            <a:endParaRPr lang="en-US"/>
          </a:p>
        </p:txBody>
      </p:sp>
    </p:spTree>
    <p:extLst>
      <p:ext uri="{BB962C8B-B14F-4D97-AF65-F5344CB8AC3E}">
        <p14:creationId xmlns:p14="http://schemas.microsoft.com/office/powerpoint/2010/main" val="2336048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77423" y="2039185"/>
            <a:ext cx="4114615" cy="3043944"/>
          </a:xfrm>
          <a:prstGeom prst="rect">
            <a:avLst/>
          </a:prstGeom>
        </p:spPr>
      </p:pic>
      <p:sp>
        <p:nvSpPr>
          <p:cNvPr id="6" name="Text Placeholder 5"/>
          <p:cNvSpPr>
            <a:spLocks noGrp="1"/>
          </p:cNvSpPr>
          <p:nvPr>
            <p:ph idx="1"/>
          </p:nvPr>
        </p:nvSpPr>
        <p:spPr/>
        <p:txBody>
          <a:bodyPr/>
          <a:lstStyle/>
          <a:p>
            <a:pPr marL="0" indent="0">
              <a:buNone/>
            </a:pPr>
            <a:r>
              <a:rPr lang="en-US" dirty="0" smtClean="0">
                <a:solidFill>
                  <a:srgbClr val="4F81BD"/>
                </a:solidFill>
              </a:rPr>
              <a:t>Backstory: CRIME</a:t>
            </a:r>
          </a:p>
          <a:p>
            <a:pPr marL="0" indent="0">
              <a:spcBef>
                <a:spcPts val="176"/>
              </a:spcBef>
              <a:buNone/>
            </a:pPr>
            <a:r>
              <a:rPr lang="en-US" sz="2000" dirty="0" smtClean="0"/>
              <a:t>Decrypts HTTPS traffic to steal cookies and hijack sessions. Requirements to become a victim:</a:t>
            </a:r>
          </a:p>
          <a:p>
            <a:pPr>
              <a:spcBef>
                <a:spcPts val="176"/>
              </a:spcBef>
            </a:pPr>
            <a:r>
              <a:rPr lang="en-US" sz="2000" dirty="0" smtClean="0"/>
              <a:t>Attacker can sniff your network traffic.</a:t>
            </a:r>
          </a:p>
          <a:p>
            <a:pPr>
              <a:spcBef>
                <a:spcPts val="176"/>
              </a:spcBef>
            </a:pPr>
            <a:r>
              <a:rPr lang="en-US" sz="2000" dirty="0" smtClean="0"/>
              <a:t>Victim visits </a:t>
            </a:r>
            <a:r>
              <a:rPr lang="en-US" sz="2000" dirty="0" err="1" smtClean="0"/>
              <a:t>evil.com</a:t>
            </a:r>
            <a:endParaRPr lang="en-US" sz="2000" dirty="0" smtClean="0"/>
          </a:p>
          <a:p>
            <a:pPr>
              <a:spcBef>
                <a:spcPts val="176"/>
              </a:spcBef>
            </a:pPr>
            <a:r>
              <a:rPr lang="en-US" sz="2000" dirty="0" smtClean="0"/>
              <a:t>Both the browser and server support any</a:t>
            </a:r>
            <a:br>
              <a:rPr lang="en-US" sz="2000" dirty="0" smtClean="0"/>
            </a:br>
            <a:r>
              <a:rPr lang="en-US" sz="2000" dirty="0" smtClean="0"/>
              <a:t>version of TLS compression or SPDY</a:t>
            </a:r>
          </a:p>
          <a:p>
            <a:pPr>
              <a:spcBef>
                <a:spcPts val="176"/>
              </a:spcBef>
            </a:pPr>
            <a:endParaRPr lang="en-US" sz="2000" dirty="0" smtClean="0"/>
          </a:p>
          <a:p>
            <a:pPr>
              <a:spcBef>
                <a:spcPts val="176"/>
              </a:spcBef>
            </a:pPr>
            <a:endParaRPr lang="en-US" sz="2000" dirty="0"/>
          </a:p>
        </p:txBody>
      </p:sp>
      <p:sp>
        <p:nvSpPr>
          <p:cNvPr id="2" name="Title 1"/>
          <p:cNvSpPr>
            <a:spLocks noGrp="1"/>
          </p:cNvSpPr>
          <p:nvPr>
            <p:ph type="title"/>
          </p:nvPr>
        </p:nvSpPr>
        <p:spPr/>
        <p:txBody>
          <a:bodyPr/>
          <a:lstStyle/>
          <a:p>
            <a:r>
              <a:rPr lang="en-US" smtClean="0"/>
              <a:t>Breach</a:t>
            </a:r>
            <a:endParaRPr lang="en-US" dirty="0"/>
          </a:p>
        </p:txBody>
      </p:sp>
      <p:sp>
        <p:nvSpPr>
          <p:cNvPr id="11" name="Rectangle 10"/>
          <p:cNvSpPr/>
          <p:nvPr/>
        </p:nvSpPr>
        <p:spPr>
          <a:xfrm>
            <a:off x="4419600" y="5105400"/>
            <a:ext cx="3810000" cy="838200"/>
          </a:xfrm>
          <a:prstGeom prst="rect">
            <a:avLst/>
          </a:prstGeom>
        </p:spPr>
        <p:txBody>
          <a:bodyPr wrap="square" lIns="0" tIns="0" rIns="0" bIns="0">
            <a:noAutofit/>
          </a:bodyPr>
          <a:lstStyle/>
          <a:p>
            <a:r>
              <a:rPr lang="en-US" sz="1600" b="1" dirty="0"/>
              <a:t>Gmail, Twitter, </a:t>
            </a:r>
            <a:r>
              <a:rPr lang="en-US" sz="1600" b="1" dirty="0" err="1"/>
              <a:t>Dropbox</a:t>
            </a:r>
            <a:r>
              <a:rPr lang="en-US" sz="1600" b="1" dirty="0"/>
              <a:t>, </a:t>
            </a:r>
            <a:r>
              <a:rPr lang="en-US" sz="1600" b="1" dirty="0" err="1"/>
              <a:t>GitHub</a:t>
            </a:r>
            <a:r>
              <a:rPr lang="en-US" sz="1600" b="1" dirty="0"/>
              <a:t>, etc.</a:t>
            </a:r>
          </a:p>
          <a:p>
            <a:r>
              <a:rPr lang="en-US" sz="1600" i="1" dirty="0"/>
              <a:t>“42% of sites surveyed by his service support TLS compression.” Ivan </a:t>
            </a:r>
            <a:r>
              <a:rPr lang="en-US" sz="1600" i="1" dirty="0" err="1" smtClean="0"/>
              <a:t>Ristic</a:t>
            </a:r>
            <a:r>
              <a:rPr lang="en-US" sz="1600" i="1" dirty="0"/>
              <a:t/>
            </a:r>
            <a:br>
              <a:rPr lang="en-US" sz="1600" i="1" dirty="0"/>
            </a:br>
            <a:endParaRPr lang="en-US" sz="1600" i="1" dirty="0"/>
          </a:p>
        </p:txBody>
      </p:sp>
      <p:sp>
        <p:nvSpPr>
          <p:cNvPr id="14" name="Rectangle 13"/>
          <p:cNvSpPr/>
          <p:nvPr/>
        </p:nvSpPr>
        <p:spPr>
          <a:xfrm>
            <a:off x="685801" y="5715000"/>
            <a:ext cx="8001000" cy="293390"/>
          </a:xfrm>
          <a:prstGeom prst="rect">
            <a:avLst/>
          </a:prstGeom>
        </p:spPr>
        <p:txBody>
          <a:bodyPr wrap="square" lIns="0" tIns="0" rIns="0" bIns="0">
            <a:noAutofit/>
          </a:bodyPr>
          <a:lstStyle/>
          <a:p>
            <a:r>
              <a:rPr lang="en-US" sz="1300" i="1" dirty="0"/>
              <a:t>https://</a:t>
            </a:r>
            <a:r>
              <a:rPr lang="en-US" sz="1300" i="1" dirty="0" err="1"/>
              <a:t>www.ssllabs.com</a:t>
            </a:r>
            <a:r>
              <a:rPr lang="en-US" sz="1300" i="1" dirty="0"/>
              <a:t>/</a:t>
            </a:r>
            <a:r>
              <a:rPr lang="en-US" sz="1300" i="1" dirty="0" err="1"/>
              <a:t>index.html</a:t>
            </a:r>
            <a:endParaRPr lang="en-US" sz="1300" i="1" dirty="0"/>
          </a:p>
        </p:txBody>
      </p:sp>
      <p:sp>
        <p:nvSpPr>
          <p:cNvPr id="18" name="Rectangle 17"/>
          <p:cNvSpPr/>
          <p:nvPr/>
        </p:nvSpPr>
        <p:spPr>
          <a:xfrm>
            <a:off x="4513348" y="3354503"/>
            <a:ext cx="244803" cy="341919"/>
          </a:xfrm>
          <a:prstGeom prst="rect">
            <a:avLst/>
          </a:prstGeom>
        </p:spPr>
        <p:txBody>
          <a:bodyPr wrap="none" lIns="64291" tIns="32146" rIns="64291" bIns="32146">
            <a:spAutoFit/>
          </a:bodyPr>
          <a:lstStyle/>
          <a:p>
            <a:r>
              <a:rPr lang="en-US" dirty="0">
                <a:solidFill>
                  <a:srgbClr val="FF0000"/>
                </a:solidFill>
              </a:rPr>
              <a:t>*</a:t>
            </a:r>
          </a:p>
        </p:txBody>
      </p:sp>
      <p:grpSp>
        <p:nvGrpSpPr>
          <p:cNvPr id="23" name="Group 22"/>
          <p:cNvGrpSpPr/>
          <p:nvPr/>
        </p:nvGrpSpPr>
        <p:grpSpPr>
          <a:xfrm>
            <a:off x="609600" y="3810000"/>
            <a:ext cx="3918027" cy="1679395"/>
            <a:chOff x="533400" y="3810000"/>
            <a:chExt cx="3918027" cy="1679395"/>
          </a:xfrm>
        </p:grpSpPr>
        <p:grpSp>
          <p:nvGrpSpPr>
            <p:cNvPr id="19" name="Group 18"/>
            <p:cNvGrpSpPr/>
            <p:nvPr/>
          </p:nvGrpSpPr>
          <p:grpSpPr>
            <a:xfrm>
              <a:off x="609600" y="3810000"/>
              <a:ext cx="3841827" cy="893029"/>
              <a:chOff x="671521" y="3330651"/>
              <a:chExt cx="3841827" cy="893029"/>
            </a:xfrm>
          </p:grpSpPr>
          <p:pic>
            <p:nvPicPr>
              <p:cNvPr id="15" name="Picture 14"/>
              <p:cNvPicPr>
                <a:picLocks noChangeAspect="1"/>
              </p:cNvPicPr>
              <p:nvPr/>
            </p:nvPicPr>
            <p:blipFill>
              <a:blip r:embed="rId4"/>
              <a:stretch>
                <a:fillRect/>
              </a:stretch>
            </p:blipFill>
            <p:spPr>
              <a:xfrm>
                <a:off x="1966342" y="3395352"/>
                <a:ext cx="763627" cy="763627"/>
              </a:xfrm>
              <a:prstGeom prst="rect">
                <a:avLst/>
              </a:prstGeom>
            </p:spPr>
          </p:pic>
          <p:pic>
            <p:nvPicPr>
              <p:cNvPr id="16" name="Picture 15"/>
              <p:cNvPicPr>
                <a:picLocks noChangeAspect="1"/>
              </p:cNvPicPr>
              <p:nvPr/>
            </p:nvPicPr>
            <p:blipFill>
              <a:blip r:embed="rId5"/>
              <a:stretch>
                <a:fillRect/>
              </a:stretch>
            </p:blipFill>
            <p:spPr>
              <a:xfrm>
                <a:off x="2928938" y="3418304"/>
                <a:ext cx="717722" cy="717722"/>
              </a:xfrm>
              <a:prstGeom prst="rect">
                <a:avLst/>
              </a:prstGeom>
            </p:spPr>
          </p:pic>
          <p:pic>
            <p:nvPicPr>
              <p:cNvPr id="20" name="Picture 19"/>
              <p:cNvPicPr>
                <a:picLocks noChangeAspect="1"/>
              </p:cNvPicPr>
              <p:nvPr/>
            </p:nvPicPr>
            <p:blipFill>
              <a:blip r:embed="rId6"/>
              <a:stretch>
                <a:fillRect/>
              </a:stretch>
            </p:blipFill>
            <p:spPr>
              <a:xfrm>
                <a:off x="3864798" y="3330651"/>
                <a:ext cx="648550" cy="893029"/>
              </a:xfrm>
              <a:prstGeom prst="rect">
                <a:avLst/>
              </a:prstGeom>
            </p:spPr>
          </p:pic>
          <p:sp>
            <p:nvSpPr>
              <p:cNvPr id="21" name="Rectangle 20"/>
              <p:cNvSpPr/>
              <p:nvPr/>
            </p:nvSpPr>
            <p:spPr>
              <a:xfrm>
                <a:off x="671521" y="3528299"/>
                <a:ext cx="1080899" cy="497732"/>
              </a:xfrm>
              <a:prstGeom prst="rect">
                <a:avLst/>
              </a:prstGeom>
            </p:spPr>
            <p:txBody>
              <a:bodyPr wrap="square" lIns="64291" tIns="32146" rIns="64291" bIns="32146">
                <a:spAutoFit/>
              </a:bodyPr>
              <a:lstStyle/>
              <a:p>
                <a:pPr algn="ctr"/>
                <a:r>
                  <a:rPr lang="en-US" sz="1400" i="1" dirty="0">
                    <a:solidFill>
                      <a:srgbClr val="008000"/>
                    </a:solidFill>
                  </a:rPr>
                  <a:t>Previously Vulnerable</a:t>
                </a:r>
                <a:endParaRPr lang="en-US" sz="1400" u="sng" dirty="0">
                  <a:solidFill>
                    <a:srgbClr val="008000"/>
                  </a:solidFill>
                </a:endParaRPr>
              </a:p>
            </p:txBody>
          </p:sp>
        </p:grpSp>
        <p:grpSp>
          <p:nvGrpSpPr>
            <p:cNvPr id="13" name="Group 12"/>
            <p:cNvGrpSpPr/>
            <p:nvPr/>
          </p:nvGrpSpPr>
          <p:grpSpPr>
            <a:xfrm>
              <a:off x="533400" y="4648200"/>
              <a:ext cx="3098612" cy="841195"/>
              <a:chOff x="671521" y="4462977"/>
              <a:chExt cx="3098612" cy="841195"/>
            </a:xfrm>
          </p:grpSpPr>
          <p:pic>
            <p:nvPicPr>
              <p:cNvPr id="9" name="Picture 8"/>
              <p:cNvPicPr>
                <a:picLocks noChangeAspect="1"/>
              </p:cNvPicPr>
              <p:nvPr/>
            </p:nvPicPr>
            <p:blipFill>
              <a:blip r:embed="rId7"/>
              <a:stretch>
                <a:fillRect/>
              </a:stretch>
            </p:blipFill>
            <p:spPr>
              <a:xfrm>
                <a:off x="1966342" y="4473908"/>
                <a:ext cx="819333" cy="819333"/>
              </a:xfrm>
              <a:prstGeom prst="rect">
                <a:avLst/>
              </a:prstGeom>
            </p:spPr>
          </p:pic>
          <p:pic>
            <p:nvPicPr>
              <p:cNvPr id="17" name="Picture 16"/>
              <p:cNvPicPr>
                <a:picLocks noChangeAspect="1"/>
              </p:cNvPicPr>
              <p:nvPr/>
            </p:nvPicPr>
            <p:blipFill>
              <a:blip r:embed="rId8"/>
              <a:stretch>
                <a:fillRect/>
              </a:stretch>
            </p:blipFill>
            <p:spPr>
              <a:xfrm>
                <a:off x="2928938" y="4462977"/>
                <a:ext cx="841195" cy="841195"/>
              </a:xfrm>
              <a:prstGeom prst="rect">
                <a:avLst/>
              </a:prstGeom>
            </p:spPr>
          </p:pic>
          <p:sp>
            <p:nvSpPr>
              <p:cNvPr id="22" name="Rectangle 21"/>
              <p:cNvSpPr/>
              <p:nvPr/>
            </p:nvSpPr>
            <p:spPr>
              <a:xfrm>
                <a:off x="671521" y="4634708"/>
                <a:ext cx="1080899" cy="497732"/>
              </a:xfrm>
              <a:prstGeom prst="rect">
                <a:avLst/>
              </a:prstGeom>
            </p:spPr>
            <p:txBody>
              <a:bodyPr wrap="square" lIns="64291" tIns="32146" rIns="64291" bIns="32146">
                <a:spAutoFit/>
              </a:bodyPr>
              <a:lstStyle/>
              <a:p>
                <a:pPr algn="ctr"/>
                <a:r>
                  <a:rPr lang="en-US" sz="1400" i="1" dirty="0">
                    <a:solidFill>
                      <a:srgbClr val="008000"/>
                    </a:solidFill>
                  </a:rPr>
                  <a:t>Never Vulnerable</a:t>
                </a:r>
                <a:endParaRPr lang="en-US" sz="1400" u="sng" dirty="0">
                  <a:solidFill>
                    <a:srgbClr val="008000"/>
                  </a:solidFill>
                </a:endParaRPr>
              </a:p>
            </p:txBody>
          </p:sp>
        </p:grpSp>
      </p:grpSp>
    </p:spTree>
    <p:extLst>
      <p:ext uri="{BB962C8B-B14F-4D97-AF65-F5344CB8AC3E}">
        <p14:creationId xmlns:p14="http://schemas.microsoft.com/office/powerpoint/2010/main" val="467220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Compression </a:t>
            </a:r>
            <a:r>
              <a:rPr lang="en-US" dirty="0" smtClean="0">
                <a:solidFill>
                  <a:srgbClr val="4F81BD"/>
                </a:solidFill>
              </a:rPr>
              <a:t>Overview</a:t>
            </a:r>
          </a:p>
          <a:p>
            <a:pPr marL="0" indent="0">
              <a:buNone/>
            </a:pPr>
            <a:r>
              <a:rPr lang="en-US" dirty="0" smtClean="0"/>
              <a:t>DEFLATE</a:t>
            </a:r>
          </a:p>
          <a:p>
            <a:r>
              <a:rPr lang="en-US" dirty="0" smtClean="0"/>
              <a:t>LZ77: reducing bits by reducing redundancy</a:t>
            </a:r>
          </a:p>
          <a:p>
            <a:pPr lvl="1"/>
            <a:r>
              <a:rPr lang="en-US" dirty="0" err="1" smtClean="0"/>
              <a:t>G</a:t>
            </a:r>
            <a:r>
              <a:rPr lang="en-US" b="1" dirty="0" err="1" smtClean="0"/>
              <a:t>oogl</a:t>
            </a:r>
            <a:r>
              <a:rPr lang="en-US" dirty="0" err="1" smtClean="0"/>
              <a:t>ing</a:t>
            </a:r>
            <a:r>
              <a:rPr lang="en-US" dirty="0" smtClean="0"/>
              <a:t> the </a:t>
            </a:r>
            <a:r>
              <a:rPr lang="en-US" dirty="0" err="1" smtClean="0"/>
              <a:t>g</a:t>
            </a:r>
            <a:r>
              <a:rPr lang="en-US" b="1" dirty="0" err="1" smtClean="0"/>
              <a:t>oogl</a:t>
            </a:r>
            <a:r>
              <a:rPr lang="en-US" dirty="0" err="1" smtClean="0"/>
              <a:t>es</a:t>
            </a:r>
            <a:r>
              <a:rPr lang="en-US" dirty="0" smtClean="0"/>
              <a:t> -&gt; </a:t>
            </a:r>
            <a:r>
              <a:rPr lang="en-US" dirty="0" err="1" smtClean="0"/>
              <a:t>Googling</a:t>
            </a:r>
            <a:r>
              <a:rPr lang="en-US" dirty="0" smtClean="0"/>
              <a:t> the g(</a:t>
            </a:r>
            <a:r>
              <a:rPr lang="en-US" b="1" dirty="0" smtClean="0"/>
              <a:t>-13,4</a:t>
            </a:r>
            <a:r>
              <a:rPr lang="en-US" dirty="0" smtClean="0"/>
              <a:t>)s</a:t>
            </a:r>
          </a:p>
          <a:p>
            <a:r>
              <a:rPr lang="en-US" dirty="0" smtClean="0"/>
              <a:t>Huffman coding: reducing bits by employing an entropy encoding algorithm</a:t>
            </a:r>
          </a:p>
          <a:p>
            <a:pPr lvl="1"/>
            <a:r>
              <a:rPr lang="en-US" dirty="0" smtClean="0"/>
              <a:t>AKA. Replace common bytes with shorter codes</a:t>
            </a:r>
            <a:endParaRPr lang="en-US" dirty="0"/>
          </a:p>
        </p:txBody>
      </p:sp>
      <p:sp>
        <p:nvSpPr>
          <p:cNvPr id="2" name="Title 1"/>
          <p:cNvSpPr>
            <a:spLocks noGrp="1"/>
          </p:cNvSpPr>
          <p:nvPr>
            <p:ph type="title"/>
          </p:nvPr>
        </p:nvSpPr>
        <p:spPr/>
        <p:txBody>
          <a:bodyPr/>
          <a:lstStyle/>
          <a:p>
            <a:r>
              <a:rPr lang="en-US" dirty="0" smtClean="0"/>
              <a:t>Breach</a:t>
            </a:r>
            <a:endParaRPr lang="en-US" dirty="0"/>
          </a:p>
        </p:txBody>
      </p:sp>
      <p:sp>
        <p:nvSpPr>
          <p:cNvPr id="7" name="TextBox 6"/>
          <p:cNvSpPr txBox="1"/>
          <p:nvPr/>
        </p:nvSpPr>
        <p:spPr>
          <a:xfrm>
            <a:off x="685800" y="5791200"/>
            <a:ext cx="8183324"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https://</a:t>
            </a:r>
            <a:r>
              <a:rPr lang="en-US" sz="1200" dirty="0" err="1"/>
              <a:t>media.blackhat.com</a:t>
            </a:r>
            <a:r>
              <a:rPr lang="en-US" sz="1200" dirty="0"/>
              <a:t>/us-13/US-13-Prado-SSL-Gone-in-30-seconds-A-BREACH-beyond-CRIME-Slides.pdf</a:t>
            </a:r>
          </a:p>
        </p:txBody>
      </p:sp>
    </p:spTree>
    <p:extLst>
      <p:ext uri="{BB962C8B-B14F-4D97-AF65-F5344CB8AC3E}">
        <p14:creationId xmlns:p14="http://schemas.microsoft.com/office/powerpoint/2010/main" val="3132085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lstStyle/>
          <a:p>
            <a:pPr marL="0" indent="0">
              <a:buNone/>
            </a:pPr>
            <a:r>
              <a:rPr lang="en-US" dirty="0" err="1">
                <a:solidFill>
                  <a:srgbClr val="4F81BD"/>
                </a:solidFill>
              </a:rPr>
              <a:t>supersecre</a:t>
            </a:r>
            <a:r>
              <a:rPr lang="en-US" b="1" dirty="0" err="1">
                <a:solidFill>
                  <a:srgbClr val="FF0000"/>
                </a:solidFill>
              </a:rPr>
              <a:t>X</a:t>
            </a:r>
            <a:r>
              <a:rPr lang="en-US" dirty="0">
                <a:solidFill>
                  <a:srgbClr val="4F81BD"/>
                </a:solidFill>
              </a:rPr>
              <a:t> VS. </a:t>
            </a:r>
            <a:r>
              <a:rPr lang="en-US" dirty="0" err="1">
                <a:solidFill>
                  <a:srgbClr val="4F81BD"/>
                </a:solidFill>
              </a:rPr>
              <a:t>supersecre</a:t>
            </a:r>
            <a:r>
              <a:rPr lang="en-US" b="1" dirty="0" err="1">
                <a:solidFill>
                  <a:srgbClr val="008000"/>
                </a:solidFill>
              </a:rPr>
              <a:t>t</a:t>
            </a:r>
            <a:endParaRPr lang="en-US" b="1" dirty="0">
              <a:solidFill>
                <a:srgbClr val="008000"/>
              </a:solidFill>
            </a:endParaRPr>
          </a:p>
        </p:txBody>
      </p:sp>
      <p:sp>
        <p:nvSpPr>
          <p:cNvPr id="2" name="Title 1"/>
          <p:cNvSpPr>
            <a:spLocks noGrp="1"/>
          </p:cNvSpPr>
          <p:nvPr>
            <p:ph type="title"/>
          </p:nvPr>
        </p:nvSpPr>
        <p:spPr/>
        <p:txBody>
          <a:bodyPr/>
          <a:lstStyle/>
          <a:p>
            <a:r>
              <a:rPr lang="en-US" dirty="0" smtClean="0"/>
              <a:t>Breach</a:t>
            </a:r>
            <a:endParaRPr lang="en-US" dirty="0">
              <a:solidFill>
                <a:srgbClr val="008000"/>
              </a:solidFill>
            </a:endParaRPr>
          </a:p>
        </p:txBody>
      </p:sp>
      <p:sp>
        <p:nvSpPr>
          <p:cNvPr id="11" name="TextBox 10"/>
          <p:cNvSpPr txBox="1"/>
          <p:nvPr/>
        </p:nvSpPr>
        <p:spPr>
          <a:xfrm>
            <a:off x="579676" y="5791200"/>
            <a:ext cx="8183324"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https://</a:t>
            </a:r>
            <a:r>
              <a:rPr lang="en-US" sz="1200" dirty="0" err="1"/>
              <a:t>media.blackhat.com</a:t>
            </a:r>
            <a:r>
              <a:rPr lang="en-US" sz="1200" dirty="0"/>
              <a:t>/us-13/US-13-Prado-SSL-Gone-in-30-seconds-A-BREACH-beyond-CRIME-Slides.pdf</a:t>
            </a:r>
          </a:p>
        </p:txBody>
      </p:sp>
      <p:pic>
        <p:nvPicPr>
          <p:cNvPr id="8" name="Picture 7"/>
          <p:cNvPicPr>
            <a:picLocks noChangeAspect="1"/>
          </p:cNvPicPr>
          <p:nvPr/>
        </p:nvPicPr>
        <p:blipFill>
          <a:blip r:embed="rId3"/>
          <a:stretch>
            <a:fillRect/>
          </a:stretch>
        </p:blipFill>
        <p:spPr>
          <a:xfrm>
            <a:off x="533400" y="1828800"/>
            <a:ext cx="3923602" cy="3863699"/>
          </a:xfrm>
          <a:prstGeom prst="rect">
            <a:avLst/>
          </a:prstGeom>
        </p:spPr>
      </p:pic>
      <p:pic>
        <p:nvPicPr>
          <p:cNvPr id="10" name="Picture 9"/>
          <p:cNvPicPr>
            <a:picLocks noChangeAspect="1"/>
          </p:cNvPicPr>
          <p:nvPr/>
        </p:nvPicPr>
        <p:blipFill>
          <a:blip r:embed="rId4"/>
          <a:stretch>
            <a:fillRect/>
          </a:stretch>
        </p:blipFill>
        <p:spPr>
          <a:xfrm>
            <a:off x="4685443" y="1828800"/>
            <a:ext cx="3887170" cy="3863699"/>
          </a:xfrm>
          <a:prstGeom prst="rect">
            <a:avLst/>
          </a:prstGeom>
        </p:spPr>
      </p:pic>
    </p:spTree>
    <p:extLst>
      <p:ext uri="{BB962C8B-B14F-4D97-AF65-F5344CB8AC3E}">
        <p14:creationId xmlns:p14="http://schemas.microsoft.com/office/powerpoint/2010/main" val="26545432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Breach</a:t>
            </a:r>
            <a:endParaRPr lang="en-US" dirty="0"/>
          </a:p>
        </p:txBody>
      </p:sp>
      <p:sp>
        <p:nvSpPr>
          <p:cNvPr id="11" name="TextBox 10"/>
          <p:cNvSpPr txBox="1"/>
          <p:nvPr/>
        </p:nvSpPr>
        <p:spPr>
          <a:xfrm>
            <a:off x="533400" y="5791200"/>
            <a:ext cx="8183324"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https://</a:t>
            </a:r>
            <a:r>
              <a:rPr lang="en-US" sz="1200" dirty="0" err="1"/>
              <a:t>media.blackhat.com</a:t>
            </a:r>
            <a:r>
              <a:rPr lang="en-US" sz="1200" dirty="0"/>
              <a:t>/us-13/US-13-Prado-SSL-Gone-in-30-seconds-A-BREACH-beyond-CRIME-Slides.pdf</a:t>
            </a:r>
          </a:p>
        </p:txBody>
      </p:sp>
      <p:pic>
        <p:nvPicPr>
          <p:cNvPr id="12" name="Content Placeholder 8"/>
          <p:cNvPicPr>
            <a:picLocks noChangeAspect="1"/>
          </p:cNvPicPr>
          <p:nvPr/>
        </p:nvPicPr>
        <p:blipFill>
          <a:blip r:embed="rId3"/>
          <a:srcRect t="12" b="12"/>
          <a:stretch>
            <a:fillRect/>
          </a:stretch>
        </p:blipFill>
        <p:spPr>
          <a:xfrm>
            <a:off x="502920" y="1219200"/>
            <a:ext cx="8031480" cy="4461933"/>
          </a:xfrm>
          <a:prstGeom prst="rect">
            <a:avLst/>
          </a:prstGeom>
        </p:spPr>
      </p:pic>
    </p:spTree>
    <p:extLst>
      <p:ext uri="{BB962C8B-B14F-4D97-AF65-F5344CB8AC3E}">
        <p14:creationId xmlns:p14="http://schemas.microsoft.com/office/powerpoint/2010/main" val="1191165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4114800" cy="4572000"/>
          </a:xfrm>
        </p:spPr>
        <p:txBody>
          <a:bodyPr/>
          <a:lstStyle/>
          <a:p>
            <a:pPr marL="0" indent="0">
              <a:spcBef>
                <a:spcPts val="0"/>
              </a:spcBef>
              <a:buNone/>
            </a:pPr>
            <a:r>
              <a:rPr lang="en-US" dirty="0" smtClean="0">
                <a:solidFill>
                  <a:srgbClr val="4F81BD"/>
                </a:solidFill>
              </a:rPr>
              <a:t>GZIP</a:t>
            </a:r>
          </a:p>
          <a:p>
            <a:pPr lvl="1">
              <a:spcBef>
                <a:spcPts val="0"/>
              </a:spcBef>
            </a:pPr>
            <a:r>
              <a:rPr lang="en-US" sz="2000" dirty="0" smtClean="0"/>
              <a:t>Very prevalent</a:t>
            </a:r>
          </a:p>
          <a:p>
            <a:pPr lvl="1">
              <a:spcBef>
                <a:spcPts val="0"/>
              </a:spcBef>
            </a:pPr>
            <a:r>
              <a:rPr lang="en-US" sz="2000" dirty="0" smtClean="0"/>
              <a:t>Highly impractical to turn off</a:t>
            </a:r>
          </a:p>
          <a:p>
            <a:pPr lvl="1">
              <a:spcBef>
                <a:spcPts val="0"/>
              </a:spcBef>
            </a:pPr>
            <a:r>
              <a:rPr lang="en-US" sz="2000" dirty="0" smtClean="0"/>
              <a:t>Any browser, any web server</a:t>
            </a:r>
          </a:p>
          <a:p>
            <a:pPr lvl="1">
              <a:spcBef>
                <a:spcPts val="0"/>
              </a:spcBef>
            </a:pPr>
            <a:endParaRPr lang="en-US" sz="2000" dirty="0" smtClean="0"/>
          </a:p>
          <a:p>
            <a:pPr marL="0" indent="0">
              <a:spcBef>
                <a:spcPts val="0"/>
              </a:spcBef>
              <a:buNone/>
            </a:pPr>
            <a:r>
              <a:rPr lang="en-US" dirty="0" smtClean="0">
                <a:solidFill>
                  <a:srgbClr val="4F81BD"/>
                </a:solidFill>
              </a:rPr>
              <a:t>Fairly stable pages</a:t>
            </a:r>
          </a:p>
          <a:p>
            <a:pPr lvl="1">
              <a:spcBef>
                <a:spcPts val="0"/>
              </a:spcBef>
            </a:pPr>
            <a:r>
              <a:rPr lang="en-US" sz="2000" dirty="0" smtClean="0"/>
              <a:t>It only takes one</a:t>
            </a:r>
          </a:p>
          <a:p>
            <a:pPr lvl="1">
              <a:spcBef>
                <a:spcPts val="0"/>
              </a:spcBef>
            </a:pPr>
            <a:r>
              <a:rPr lang="en-US" sz="2000" dirty="0" smtClean="0"/>
              <a:t>Less than 30 seconds for</a:t>
            </a:r>
            <a:br>
              <a:rPr lang="en-US" sz="2000" dirty="0" smtClean="0"/>
            </a:br>
            <a:r>
              <a:rPr lang="en-US" sz="2000" dirty="0" smtClean="0"/>
              <a:t>simple pages</a:t>
            </a:r>
          </a:p>
          <a:p>
            <a:pPr lvl="1">
              <a:spcBef>
                <a:spcPts val="0"/>
              </a:spcBef>
            </a:pPr>
            <a:r>
              <a:rPr lang="en-US" sz="2000" dirty="0" smtClean="0"/>
              <a:t>Minutes to hours for more complicated dynamic bodies</a:t>
            </a:r>
          </a:p>
          <a:p>
            <a:pPr lvl="1">
              <a:spcBef>
                <a:spcPts val="0"/>
              </a:spcBef>
            </a:pPr>
            <a:endParaRPr lang="en-US" sz="2000" dirty="0" smtClean="0"/>
          </a:p>
          <a:p>
            <a:pPr marL="0" indent="0">
              <a:spcBef>
                <a:spcPts val="0"/>
              </a:spcBef>
              <a:buNone/>
            </a:pPr>
            <a:r>
              <a:rPr lang="en-US" dirty="0" smtClean="0">
                <a:solidFill>
                  <a:srgbClr val="4F81BD"/>
                </a:solidFill>
              </a:rPr>
              <a:t>MITM / Traffic Visibility</a:t>
            </a:r>
          </a:p>
          <a:p>
            <a:pPr lvl="1">
              <a:spcBef>
                <a:spcPts val="0"/>
              </a:spcBef>
            </a:pPr>
            <a:r>
              <a:rPr lang="en-US" sz="2000" dirty="0" smtClean="0"/>
              <a:t>No tampering / SSL downgrade</a:t>
            </a:r>
            <a:endParaRPr lang="en-US" sz="2000" dirty="0"/>
          </a:p>
        </p:txBody>
      </p:sp>
      <p:sp>
        <p:nvSpPr>
          <p:cNvPr id="2" name="Title 1"/>
          <p:cNvSpPr>
            <a:spLocks noGrp="1"/>
          </p:cNvSpPr>
          <p:nvPr>
            <p:ph type="title"/>
          </p:nvPr>
        </p:nvSpPr>
        <p:spPr/>
        <p:txBody>
          <a:bodyPr/>
          <a:lstStyle/>
          <a:p>
            <a:r>
              <a:rPr lang="en-US" smtClean="0"/>
              <a:t>Breach</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54</a:t>
            </a:fld>
            <a:endParaRPr lang="en-US"/>
          </a:p>
        </p:txBody>
      </p:sp>
      <p:sp>
        <p:nvSpPr>
          <p:cNvPr id="11" name="Content Placeholder 2"/>
          <p:cNvSpPr txBox="1">
            <a:spLocks/>
          </p:cNvSpPr>
          <p:nvPr/>
        </p:nvSpPr>
        <p:spPr>
          <a:xfrm>
            <a:off x="4572000" y="1295400"/>
            <a:ext cx="4343400" cy="4572000"/>
          </a:xfrm>
          <a:prstGeom prst="rect">
            <a:avLst/>
          </a:prstGeom>
        </p:spPr>
        <p:txBody>
          <a:bodyPr/>
          <a:lstStyle>
            <a:lvl1pPr marL="365760" marR="0" indent="-365760" algn="l" defTabSz="914400" rtl="0" eaLnBrk="1" fontAlgn="base" latinLnBrk="0" hangingPunct="1">
              <a:lnSpc>
                <a:spcPct val="100000"/>
              </a:lnSpc>
              <a:spcBef>
                <a:spcPts val="776"/>
              </a:spcBef>
              <a:spcAft>
                <a:spcPct val="0"/>
              </a:spcAft>
              <a:buClrTx/>
              <a:buSzTx/>
              <a:buFont typeface="Arial"/>
              <a:buChar char="•"/>
              <a:tabLst/>
              <a:defRPr sz="2400" b="0" kern="1200">
                <a:solidFill>
                  <a:srgbClr val="000000"/>
                </a:solidFill>
                <a:latin typeface="+mn-lt"/>
                <a:ea typeface="ＭＳ Ｐゴシック" charset="0"/>
                <a:cs typeface="ＭＳ Ｐゴシック" charset="0"/>
              </a:defRPr>
            </a:lvl1pPr>
            <a:lvl2pPr marL="649224" indent="-283464" algn="l" rtl="0" eaLnBrk="1" fontAlgn="base" hangingPunct="1">
              <a:spcBef>
                <a:spcPct val="20000"/>
              </a:spcBef>
              <a:spcAft>
                <a:spcPct val="0"/>
              </a:spcAft>
              <a:buFont typeface="Lucida Grande"/>
              <a:buChar char="–"/>
              <a:defRPr sz="2400" b="0" kern="1200" baseline="0">
                <a:solidFill>
                  <a:srgbClr val="000000"/>
                </a:solidFill>
                <a:latin typeface="+mn-lt"/>
                <a:ea typeface="ＭＳ Ｐゴシック" charset="0"/>
                <a:cs typeface="+mn-cs"/>
              </a:defRPr>
            </a:lvl2pPr>
            <a:lvl3pPr marL="1143000" indent="-228600" algn="l" rtl="0" eaLnBrk="1" fontAlgn="base" hangingPunct="1">
              <a:spcBef>
                <a:spcPct val="20000"/>
              </a:spcBef>
              <a:spcAft>
                <a:spcPct val="0"/>
              </a:spcAft>
              <a:buFont typeface="Lucida Grande"/>
              <a:buChar char="-"/>
              <a:defRPr sz="2400" b="0" kern="1200">
                <a:solidFill>
                  <a:srgbClr val="000000"/>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a:solidFill>
                  <a:srgbClr val="4F81BD"/>
                </a:solidFill>
              </a:rPr>
              <a:t>SSL / TLS [any version]</a:t>
            </a:r>
          </a:p>
          <a:p>
            <a:pPr lvl="1">
              <a:spcBef>
                <a:spcPts val="0"/>
              </a:spcBef>
            </a:pPr>
            <a:r>
              <a:rPr lang="en-US" sz="2000" dirty="0"/>
              <a:t>Could be turned </a:t>
            </a:r>
            <a:r>
              <a:rPr lang="en-US" sz="2000" dirty="0" smtClean="0"/>
              <a:t>off</a:t>
            </a:r>
          </a:p>
          <a:p>
            <a:pPr lvl="1">
              <a:spcBef>
                <a:spcPts val="0"/>
              </a:spcBef>
            </a:pPr>
            <a:endParaRPr lang="en-US" sz="2000" dirty="0"/>
          </a:p>
          <a:p>
            <a:pPr marL="0" indent="0">
              <a:spcBef>
                <a:spcPts val="0"/>
              </a:spcBef>
              <a:buNone/>
            </a:pPr>
            <a:r>
              <a:rPr lang="en-US" dirty="0">
                <a:solidFill>
                  <a:srgbClr val="4F81BD"/>
                </a:solidFill>
              </a:rPr>
              <a:t>A secret in the response body</a:t>
            </a:r>
          </a:p>
          <a:p>
            <a:pPr lvl="1">
              <a:spcBef>
                <a:spcPts val="0"/>
              </a:spcBef>
            </a:pPr>
            <a:r>
              <a:rPr lang="en-US" sz="2000" dirty="0"/>
              <a:t>CSRF, SID, PII, </a:t>
            </a:r>
            <a:r>
              <a:rPr lang="en-US" sz="2000" dirty="0" err="1"/>
              <a:t>ViewState</a:t>
            </a:r>
            <a:endParaRPr lang="en-US" sz="2000" dirty="0"/>
          </a:p>
          <a:p>
            <a:pPr lvl="1">
              <a:spcBef>
                <a:spcPts val="0"/>
              </a:spcBef>
            </a:pPr>
            <a:r>
              <a:rPr lang="en-US" sz="2000" dirty="0"/>
              <a:t>and much </a:t>
            </a:r>
            <a:r>
              <a:rPr lang="en-US" sz="2000" dirty="0" smtClean="0"/>
              <a:t>more</a:t>
            </a:r>
          </a:p>
          <a:p>
            <a:pPr lvl="1">
              <a:spcBef>
                <a:spcPts val="0"/>
              </a:spcBef>
            </a:pPr>
            <a:endParaRPr lang="en-US" sz="2000" dirty="0"/>
          </a:p>
          <a:p>
            <a:pPr marL="0" indent="0">
              <a:spcBef>
                <a:spcPts val="0"/>
              </a:spcBef>
              <a:buNone/>
            </a:pPr>
            <a:r>
              <a:rPr lang="en-US" dirty="0">
                <a:solidFill>
                  <a:srgbClr val="4F81BD"/>
                </a:solidFill>
              </a:rPr>
              <a:t>Attacker-supplied data</a:t>
            </a:r>
          </a:p>
          <a:p>
            <a:pPr lvl="1">
              <a:spcBef>
                <a:spcPts val="0"/>
              </a:spcBef>
            </a:pPr>
            <a:r>
              <a:rPr lang="en-US" sz="2000" dirty="0"/>
              <a:t>Guess (response body reflection</a:t>
            </a:r>
            <a:r>
              <a:rPr lang="en-US" sz="2000" dirty="0" smtClean="0"/>
              <a:t>)</a:t>
            </a:r>
          </a:p>
          <a:p>
            <a:pPr lvl="1">
              <a:spcBef>
                <a:spcPts val="0"/>
              </a:spcBef>
            </a:pPr>
            <a:endParaRPr lang="en-US" sz="2000" dirty="0"/>
          </a:p>
          <a:p>
            <a:pPr marL="0" indent="0">
              <a:spcBef>
                <a:spcPts val="0"/>
              </a:spcBef>
              <a:buNone/>
            </a:pPr>
            <a:r>
              <a:rPr lang="en-US" dirty="0">
                <a:solidFill>
                  <a:srgbClr val="4F81BD"/>
                </a:solidFill>
              </a:rPr>
              <a:t>Three-characters prefix</a:t>
            </a:r>
          </a:p>
          <a:p>
            <a:pPr lvl="1">
              <a:spcBef>
                <a:spcPts val="0"/>
              </a:spcBef>
            </a:pPr>
            <a:r>
              <a:rPr lang="en-US" sz="2000" dirty="0"/>
              <a:t>To bootstrap compression</a:t>
            </a:r>
          </a:p>
        </p:txBody>
      </p:sp>
    </p:spTree>
    <p:extLst>
      <p:ext uri="{BB962C8B-B14F-4D97-AF65-F5344CB8AC3E}">
        <p14:creationId xmlns:p14="http://schemas.microsoft.com/office/powerpoint/2010/main" val="1191165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chite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49068"/>
            <a:ext cx="7035310" cy="4065932"/>
          </a:xfrm>
          <a:prstGeom prst="rect">
            <a:avLst/>
          </a:prstGeom>
        </p:spPr>
      </p:pic>
      <p:sp>
        <p:nvSpPr>
          <p:cNvPr id="2" name="Title 1"/>
          <p:cNvSpPr>
            <a:spLocks noGrp="1"/>
          </p:cNvSpPr>
          <p:nvPr>
            <p:ph type="title"/>
          </p:nvPr>
        </p:nvSpPr>
        <p:spPr/>
        <p:txBody>
          <a:bodyPr/>
          <a:lstStyle/>
          <a:p>
            <a:r>
              <a:rPr lang="en-US" dirty="0" smtClean="0"/>
              <a:t>Breach</a:t>
            </a:r>
            <a:endParaRPr lang="en-US" dirty="0"/>
          </a:p>
        </p:txBody>
      </p:sp>
      <p:sp>
        <p:nvSpPr>
          <p:cNvPr id="9" name="TextBox 8"/>
          <p:cNvSpPr txBox="1"/>
          <p:nvPr/>
        </p:nvSpPr>
        <p:spPr>
          <a:xfrm>
            <a:off x="457200" y="5791200"/>
            <a:ext cx="8183324" cy="249586"/>
          </a:xfrm>
          <a:prstGeom prst="rect">
            <a:avLst/>
          </a:prstGeom>
          <a:noFill/>
        </p:spPr>
        <p:txBody>
          <a:bodyPr wrap="none" lIns="64291" tIns="32146" rIns="64291" bIns="32146" rtlCol="0">
            <a:spAutoFit/>
          </a:bodyPr>
          <a:lstStyle/>
          <a:p>
            <a:r>
              <a:rPr lang="en-US" sz="1200" dirty="0"/>
              <a:t>Source: </a:t>
            </a:r>
            <a:r>
              <a:rPr lang="en-US" sz="1200" dirty="0" err="1"/>
              <a:t>BlackHat</a:t>
            </a:r>
            <a:r>
              <a:rPr lang="en-US" sz="1200" dirty="0"/>
              <a:t> - https://</a:t>
            </a:r>
            <a:r>
              <a:rPr lang="en-US" sz="1200" dirty="0" err="1"/>
              <a:t>media.blackhat.com</a:t>
            </a:r>
            <a:r>
              <a:rPr lang="en-US" sz="1200" dirty="0"/>
              <a:t>/us-13/US-13-Prado-SSL-Gone-in-30-seconds-A-BREACH-beyond-CRIME-Slides.pdf</a:t>
            </a:r>
          </a:p>
        </p:txBody>
      </p:sp>
      <p:sp>
        <p:nvSpPr>
          <p:cNvPr id="3" name="Content Placeholder 2"/>
          <p:cNvSpPr>
            <a:spLocks noGrp="1"/>
          </p:cNvSpPr>
          <p:nvPr>
            <p:ph idx="1"/>
          </p:nvPr>
        </p:nvSpPr>
        <p:spPr/>
        <p:txBody>
          <a:bodyPr/>
          <a:lstStyle/>
          <a:p>
            <a:pPr marL="0" indent="0">
              <a:buNone/>
            </a:pPr>
            <a:r>
              <a:rPr lang="en-US" dirty="0" smtClean="0">
                <a:solidFill>
                  <a:srgbClr val="4F81BD"/>
                </a:solidFill>
              </a:rPr>
              <a:t>Architecture</a:t>
            </a:r>
            <a:endParaRPr lang="en-US" dirty="0">
              <a:solidFill>
                <a:srgbClr val="4F81BD"/>
              </a:solidFill>
            </a:endParaRPr>
          </a:p>
        </p:txBody>
      </p:sp>
    </p:spTree>
    <p:extLst>
      <p:ext uri="{BB962C8B-B14F-4D97-AF65-F5344CB8AC3E}">
        <p14:creationId xmlns:p14="http://schemas.microsoft.com/office/powerpoint/2010/main" val="348415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dvanced c&amp;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52" y="1676400"/>
            <a:ext cx="7807710" cy="4343400"/>
          </a:xfrm>
          <a:prstGeom prst="rect">
            <a:avLst/>
          </a:prstGeom>
        </p:spPr>
      </p:pic>
      <p:sp>
        <p:nvSpPr>
          <p:cNvPr id="2" name="Title 1"/>
          <p:cNvSpPr>
            <a:spLocks noGrp="1"/>
          </p:cNvSpPr>
          <p:nvPr>
            <p:ph type="title"/>
          </p:nvPr>
        </p:nvSpPr>
        <p:spPr/>
        <p:txBody>
          <a:bodyPr/>
          <a:lstStyle/>
          <a:p>
            <a:r>
              <a:rPr lang="en-US" dirty="0" smtClean="0"/>
              <a:t>Breach</a:t>
            </a:r>
            <a:endParaRPr lang="en-US" dirty="0"/>
          </a:p>
        </p:txBody>
      </p:sp>
      <p:pic>
        <p:nvPicPr>
          <p:cNvPr id="8" name="Picture 7"/>
          <p:cNvPicPr>
            <a:picLocks noChangeAspect="1"/>
          </p:cNvPicPr>
          <p:nvPr/>
        </p:nvPicPr>
        <p:blipFill>
          <a:blip r:embed="rId4"/>
          <a:stretch>
            <a:fillRect/>
          </a:stretch>
        </p:blipFill>
        <p:spPr>
          <a:xfrm>
            <a:off x="990600" y="3962400"/>
            <a:ext cx="7239000" cy="578053"/>
          </a:xfrm>
          <a:prstGeom prst="rect">
            <a:avLst/>
          </a:prstGeom>
        </p:spPr>
      </p:pic>
      <p:sp>
        <p:nvSpPr>
          <p:cNvPr id="9" name="Content Placeholder 8"/>
          <p:cNvSpPr>
            <a:spLocks noGrp="1"/>
          </p:cNvSpPr>
          <p:nvPr>
            <p:ph idx="1"/>
          </p:nvPr>
        </p:nvSpPr>
        <p:spPr/>
        <p:txBody>
          <a:bodyPr/>
          <a:lstStyle/>
          <a:p>
            <a:pPr marL="0" indent="0">
              <a:buNone/>
            </a:pPr>
            <a:r>
              <a:rPr lang="en-US" dirty="0">
                <a:solidFill>
                  <a:srgbClr val="4F81BD"/>
                </a:solidFill>
              </a:rPr>
              <a:t>Command &amp; Control</a:t>
            </a:r>
          </a:p>
        </p:txBody>
      </p:sp>
    </p:spTree>
    <p:extLst>
      <p:ext uri="{BB962C8B-B14F-4D97-AF65-F5344CB8AC3E}">
        <p14:creationId xmlns:p14="http://schemas.microsoft.com/office/powerpoint/2010/main" val="21653494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4F81BD"/>
                </a:solidFill>
              </a:rPr>
              <a:t>Exploitation </a:t>
            </a:r>
            <a:r>
              <a:rPr lang="en-US" dirty="0" smtClean="0">
                <a:solidFill>
                  <a:srgbClr val="4F81BD"/>
                </a:solidFill>
              </a:rPr>
              <a:t>Tool</a:t>
            </a:r>
          </a:p>
          <a:p>
            <a:r>
              <a:rPr lang="en-US" dirty="0" smtClean="0"/>
              <a:t>Guessing byte-by-byte one character at a time</a:t>
            </a:r>
          </a:p>
          <a:p>
            <a:r>
              <a:rPr lang="en-US" i="0" dirty="0" smtClean="0"/>
              <a:t>Random amount of padding</a:t>
            </a:r>
          </a:p>
          <a:p>
            <a:r>
              <a:rPr lang="en-US" dirty="0" smtClean="0"/>
              <a:t>Collisions:</a:t>
            </a:r>
          </a:p>
          <a:p>
            <a:pPr lvl="1"/>
            <a:r>
              <a:rPr lang="en-US" dirty="0" smtClean="0"/>
              <a:t>Attempt recovery for multiple winners</a:t>
            </a:r>
          </a:p>
          <a:p>
            <a:pPr lvl="1"/>
            <a:r>
              <a:rPr lang="en-US" dirty="0" smtClean="0"/>
              <a:t>Detect &amp; roll-back from wrong path</a:t>
            </a:r>
          </a:p>
          <a:p>
            <a:pPr lvl="1"/>
            <a:endParaRPr lang="en-US" dirty="0"/>
          </a:p>
          <a:p>
            <a:r>
              <a:rPr lang="en-US" dirty="0" smtClean="0"/>
              <a:t>Begin guessing the secret</a:t>
            </a:r>
          </a:p>
          <a:p>
            <a:pPr lvl="1"/>
            <a:r>
              <a:rPr lang="en-US" dirty="0" smtClean="0"/>
              <a:t>https://target-</a:t>
            </a:r>
            <a:r>
              <a:rPr lang="en-US" dirty="0" err="1" smtClean="0"/>
              <a:t>server.com</a:t>
            </a:r>
            <a:r>
              <a:rPr lang="en-US" dirty="0" smtClean="0"/>
              <a:t>/</a:t>
            </a:r>
            <a:r>
              <a:rPr lang="en-US" dirty="0" err="1" smtClean="0"/>
              <a:t>page.php?blah</a:t>
            </a:r>
            <a:r>
              <a:rPr lang="en-US" dirty="0" smtClean="0"/>
              <a:t>=blah2…</a:t>
            </a:r>
          </a:p>
          <a:p>
            <a:pPr marL="642915" lvl="4" indent="0">
              <a:buNone/>
            </a:pPr>
            <a:r>
              <a:rPr lang="en-US" dirty="0" smtClean="0"/>
              <a:t>&amp;secret=</a:t>
            </a:r>
            <a:r>
              <a:rPr lang="en-US" dirty="0" smtClean="0">
                <a:solidFill>
                  <a:srgbClr val="008000"/>
                </a:solidFill>
              </a:rPr>
              <a:t>4bf</a:t>
            </a:r>
            <a:r>
              <a:rPr lang="en-US" b="1" dirty="0" smtClean="0">
                <a:solidFill>
                  <a:srgbClr val="008000"/>
                </a:solidFill>
              </a:rPr>
              <a:t>b</a:t>
            </a:r>
          </a:p>
        </p:txBody>
      </p:sp>
      <p:sp>
        <p:nvSpPr>
          <p:cNvPr id="2" name="Title 1"/>
          <p:cNvSpPr>
            <a:spLocks noGrp="1"/>
          </p:cNvSpPr>
          <p:nvPr>
            <p:ph type="title"/>
          </p:nvPr>
        </p:nvSpPr>
        <p:spPr/>
        <p:txBody>
          <a:bodyPr/>
          <a:lstStyle/>
          <a:p>
            <a:r>
              <a:rPr lang="en-US" dirty="0" smtClean="0"/>
              <a:t>Breach</a:t>
            </a:r>
            <a:endParaRPr lang="en-US" dirty="0"/>
          </a:p>
        </p:txBody>
      </p:sp>
    </p:spTree>
    <p:extLst>
      <p:ext uri="{BB962C8B-B14F-4D97-AF65-F5344CB8AC3E}">
        <p14:creationId xmlns:p14="http://schemas.microsoft.com/office/powerpoint/2010/main" val="1191165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Exploitation Tool</a:t>
            </a:r>
            <a:endParaRPr lang="en-US" dirty="0"/>
          </a:p>
        </p:txBody>
      </p:sp>
      <p:pic>
        <p:nvPicPr>
          <p:cNvPr id="7" name="Picture 6"/>
          <p:cNvPicPr>
            <a:picLocks noChangeAspect="1"/>
          </p:cNvPicPr>
          <p:nvPr/>
        </p:nvPicPr>
        <p:blipFill>
          <a:blip r:embed="rId3"/>
          <a:stretch>
            <a:fillRect/>
          </a:stretch>
        </p:blipFill>
        <p:spPr>
          <a:xfrm>
            <a:off x="19969" y="10506"/>
            <a:ext cx="9153231" cy="6858000"/>
          </a:xfrm>
          <a:prstGeom prst="rect">
            <a:avLst/>
          </a:prstGeom>
        </p:spPr>
      </p:pic>
      <p:pic>
        <p:nvPicPr>
          <p:cNvPr id="8" name="Picture 7"/>
          <p:cNvPicPr>
            <a:picLocks noChangeAspect="1"/>
          </p:cNvPicPr>
          <p:nvPr/>
        </p:nvPicPr>
        <p:blipFill>
          <a:blip r:embed="rId4"/>
          <a:stretch>
            <a:fillRect/>
          </a:stretch>
        </p:blipFill>
        <p:spPr>
          <a:xfrm>
            <a:off x="3260370" y="472779"/>
            <a:ext cx="5456458" cy="3759417"/>
          </a:xfrm>
          <a:prstGeom prst="rect">
            <a:avLst/>
          </a:prstGeom>
        </p:spPr>
      </p:pic>
    </p:spTree>
    <p:extLst>
      <p:ext uri="{BB962C8B-B14F-4D97-AF65-F5344CB8AC3E}">
        <p14:creationId xmlns:p14="http://schemas.microsoft.com/office/powerpoint/2010/main" val="23962449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lstStyle/>
          <a:p>
            <a:pPr marL="0" indent="0">
              <a:buNone/>
            </a:pPr>
            <a:r>
              <a:rPr lang="en-US" dirty="0">
                <a:solidFill>
                  <a:srgbClr val="4F81BD"/>
                </a:solidFill>
              </a:rPr>
              <a:t>Successfully guessing the CSRF token</a:t>
            </a:r>
          </a:p>
        </p:txBody>
      </p:sp>
      <p:sp>
        <p:nvSpPr>
          <p:cNvPr id="2" name="Title 1"/>
          <p:cNvSpPr>
            <a:spLocks noGrp="1"/>
          </p:cNvSpPr>
          <p:nvPr>
            <p:ph type="title"/>
          </p:nvPr>
        </p:nvSpPr>
        <p:spPr/>
        <p:txBody>
          <a:bodyPr/>
          <a:lstStyle/>
          <a:p>
            <a:r>
              <a:rPr lang="en-US" dirty="0" smtClean="0"/>
              <a:t>Breach</a:t>
            </a:r>
            <a:endParaRPr lang="en-US" dirty="0"/>
          </a:p>
        </p:txBody>
      </p:sp>
      <p:pic>
        <p:nvPicPr>
          <p:cNvPr id="14" name="Picture 13"/>
          <p:cNvPicPr>
            <a:picLocks noChangeAspect="1"/>
          </p:cNvPicPr>
          <p:nvPr/>
        </p:nvPicPr>
        <p:blipFill>
          <a:blip r:embed="rId3"/>
          <a:stretch>
            <a:fillRect/>
          </a:stretch>
        </p:blipFill>
        <p:spPr>
          <a:xfrm>
            <a:off x="0" y="1828800"/>
            <a:ext cx="9144000" cy="2578308"/>
          </a:xfrm>
          <a:prstGeom prst="rect">
            <a:avLst/>
          </a:prstGeom>
        </p:spPr>
      </p:pic>
      <p:pic>
        <p:nvPicPr>
          <p:cNvPr id="15" name="Picture 14"/>
          <p:cNvPicPr>
            <a:picLocks noChangeAspect="1"/>
          </p:cNvPicPr>
          <p:nvPr/>
        </p:nvPicPr>
        <p:blipFill>
          <a:blip r:embed="rId4"/>
          <a:stretch>
            <a:fillRect/>
          </a:stretch>
        </p:blipFill>
        <p:spPr>
          <a:xfrm>
            <a:off x="3635483" y="2713857"/>
            <a:ext cx="5331023" cy="803672"/>
          </a:xfrm>
          <a:prstGeom prst="rect">
            <a:avLst/>
          </a:prstGeom>
          <a:ln w="63500">
            <a:solidFill>
              <a:schemeClr val="tx1"/>
            </a:solidFill>
          </a:ln>
        </p:spPr>
      </p:pic>
      <p:pic>
        <p:nvPicPr>
          <p:cNvPr id="16" name="Picture 15"/>
          <p:cNvPicPr>
            <a:picLocks noChangeAspect="1"/>
          </p:cNvPicPr>
          <p:nvPr/>
        </p:nvPicPr>
        <p:blipFill>
          <a:blip r:embed="rId5"/>
          <a:stretch>
            <a:fillRect/>
          </a:stretch>
        </p:blipFill>
        <p:spPr>
          <a:xfrm>
            <a:off x="1295400" y="4510728"/>
            <a:ext cx="6507956" cy="1585272"/>
          </a:xfrm>
          <a:prstGeom prst="rect">
            <a:avLst/>
          </a:prstGeom>
        </p:spPr>
      </p:pic>
    </p:spTree>
    <p:extLst>
      <p:ext uri="{BB962C8B-B14F-4D97-AF65-F5344CB8AC3E}">
        <p14:creationId xmlns:p14="http://schemas.microsoft.com/office/powerpoint/2010/main" val="20418224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p:txBody>
          <a:bodyPr/>
          <a:lstStyle/>
          <a:p>
            <a:pPr marL="0" indent="0">
              <a:buNone/>
            </a:pPr>
            <a:r>
              <a:rPr lang="en-US" sz="2400" dirty="0" smtClean="0"/>
              <a:t>“Every year the security community produces a stunning amount of new Web hacking techniques that are published in various white papers, blog posts, magazine articles, mailing list emails, conference presentations, etc. Within the thousands of pages are </a:t>
            </a:r>
            <a:r>
              <a:rPr lang="en-US" sz="2400" b="1" i="1" dirty="0" smtClean="0">
                <a:solidFill>
                  <a:schemeClr val="accent1"/>
                </a:solidFill>
              </a:rPr>
              <a:t>the latest ways to attack websites, Web browsers, Web proxies, and their mobile platform equivalents. </a:t>
            </a:r>
            <a:r>
              <a:rPr lang="en-US" sz="2400" dirty="0" smtClean="0"/>
              <a:t>Beyond individual vulnerabilities with CVE numbers or system compromises, here we are solely focused on new and creative methods of Web-based attack.”</a:t>
            </a:r>
            <a:endParaRPr lang="en-US" sz="2400" dirty="0"/>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4233016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
          </a:xfrm>
        </p:spPr>
        <p:txBody>
          <a:bodyPr/>
          <a:lstStyle/>
          <a:p>
            <a:pPr marL="0" indent="0">
              <a:buNone/>
            </a:pPr>
            <a:r>
              <a:rPr lang="en-US" dirty="0" smtClean="0">
                <a:solidFill>
                  <a:srgbClr val="4F81BD"/>
                </a:solidFill>
              </a:rPr>
              <a:t>Mitigation</a:t>
            </a:r>
          </a:p>
        </p:txBody>
      </p:sp>
      <p:sp>
        <p:nvSpPr>
          <p:cNvPr id="2" name="Title 1"/>
          <p:cNvSpPr>
            <a:spLocks noGrp="1"/>
          </p:cNvSpPr>
          <p:nvPr>
            <p:ph type="title"/>
          </p:nvPr>
        </p:nvSpPr>
        <p:spPr/>
        <p:txBody>
          <a:bodyPr/>
          <a:lstStyle/>
          <a:p>
            <a:r>
              <a:rPr lang="en-US" smtClean="0"/>
              <a:t>Breach</a:t>
            </a:r>
            <a:endParaRPr lang="en-US" dirty="0"/>
          </a:p>
        </p:txBody>
      </p:sp>
      <p:sp>
        <p:nvSpPr>
          <p:cNvPr id="10" name="Content Placeholder 2"/>
          <p:cNvSpPr txBox="1">
            <a:spLocks/>
          </p:cNvSpPr>
          <p:nvPr/>
        </p:nvSpPr>
        <p:spPr>
          <a:xfrm>
            <a:off x="457200" y="1981200"/>
            <a:ext cx="4114800" cy="3962400"/>
          </a:xfrm>
          <a:prstGeom prst="rect">
            <a:avLst/>
          </a:prstGeom>
        </p:spPr>
        <p:txBody>
          <a:bodyPr/>
          <a:lstStyle>
            <a:lvl1pPr marL="365760" marR="0" indent="-365760" algn="l" defTabSz="914400" rtl="0" eaLnBrk="1" fontAlgn="base" latinLnBrk="0" hangingPunct="1">
              <a:lnSpc>
                <a:spcPct val="100000"/>
              </a:lnSpc>
              <a:spcBef>
                <a:spcPts val="776"/>
              </a:spcBef>
              <a:spcAft>
                <a:spcPct val="0"/>
              </a:spcAft>
              <a:buClrTx/>
              <a:buSzTx/>
              <a:buFont typeface="Arial"/>
              <a:buChar char="•"/>
              <a:tabLst/>
              <a:defRPr sz="2400" b="0" kern="1200">
                <a:solidFill>
                  <a:srgbClr val="000000"/>
                </a:solidFill>
                <a:latin typeface="+mn-lt"/>
                <a:ea typeface="ＭＳ Ｐゴシック" charset="0"/>
                <a:cs typeface="ＭＳ Ｐゴシック" charset="0"/>
              </a:defRPr>
            </a:lvl1pPr>
            <a:lvl2pPr marL="649224" indent="-283464" algn="l" rtl="0" eaLnBrk="1" fontAlgn="base" hangingPunct="1">
              <a:spcBef>
                <a:spcPct val="20000"/>
              </a:spcBef>
              <a:spcAft>
                <a:spcPct val="0"/>
              </a:spcAft>
              <a:buFont typeface="Lucida Grande"/>
              <a:buChar char="–"/>
              <a:defRPr sz="2400" b="0" kern="1200" baseline="0">
                <a:solidFill>
                  <a:srgbClr val="000000"/>
                </a:solidFill>
                <a:latin typeface="+mn-lt"/>
                <a:ea typeface="ＭＳ Ｐゴシック" charset="0"/>
                <a:cs typeface="+mn-cs"/>
              </a:defRPr>
            </a:lvl2pPr>
            <a:lvl3pPr marL="1143000" indent="-228600" algn="l" rtl="0" eaLnBrk="1" fontAlgn="base" hangingPunct="1">
              <a:spcBef>
                <a:spcPct val="20000"/>
              </a:spcBef>
              <a:spcAft>
                <a:spcPct val="0"/>
              </a:spcAft>
              <a:buFont typeface="Lucida Grande"/>
              <a:buChar char="-"/>
              <a:defRPr sz="2400" b="0" kern="1200">
                <a:solidFill>
                  <a:srgbClr val="000000"/>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b="1" dirty="0" smtClean="0"/>
              <a:t>Randomizing the length</a:t>
            </a:r>
          </a:p>
          <a:p>
            <a:pPr lvl="1">
              <a:spcBef>
                <a:spcPts val="0"/>
              </a:spcBef>
            </a:pPr>
            <a:r>
              <a:rPr lang="en-US" sz="2000" dirty="0" smtClean="0"/>
              <a:t>Variable padding</a:t>
            </a:r>
          </a:p>
          <a:p>
            <a:pPr lvl="1">
              <a:spcBef>
                <a:spcPts val="0"/>
              </a:spcBef>
            </a:pPr>
            <a:r>
              <a:rPr lang="en-US" sz="2000" dirty="0" smtClean="0"/>
              <a:t>Fighting against math</a:t>
            </a:r>
          </a:p>
          <a:p>
            <a:pPr lvl="1">
              <a:spcBef>
                <a:spcPts val="0"/>
              </a:spcBef>
            </a:pPr>
            <a:endParaRPr lang="en-US" sz="2000" dirty="0" smtClean="0"/>
          </a:p>
          <a:p>
            <a:pPr marL="0" indent="0">
              <a:spcBef>
                <a:spcPts val="0"/>
              </a:spcBef>
              <a:buNone/>
            </a:pPr>
            <a:r>
              <a:rPr lang="en-US" sz="2000" b="1" dirty="0" smtClean="0"/>
              <a:t>Dynamic Secrets</a:t>
            </a:r>
          </a:p>
          <a:p>
            <a:pPr lvl="1">
              <a:spcBef>
                <a:spcPts val="0"/>
              </a:spcBef>
            </a:pPr>
            <a:r>
              <a:rPr lang="en-US" sz="2000" dirty="0" smtClean="0"/>
              <a:t>Dynamic CSRF tokens per request</a:t>
            </a:r>
          </a:p>
          <a:p>
            <a:pPr lvl="1">
              <a:spcBef>
                <a:spcPts val="0"/>
              </a:spcBef>
            </a:pPr>
            <a:endParaRPr lang="en-US" sz="2000" dirty="0" smtClean="0"/>
          </a:p>
          <a:p>
            <a:pPr marL="0" indent="0">
              <a:spcBef>
                <a:spcPts val="0"/>
              </a:spcBef>
              <a:buNone/>
            </a:pPr>
            <a:r>
              <a:rPr lang="en-US" sz="2000" b="1" dirty="0" smtClean="0"/>
              <a:t>Masking the Secret</a:t>
            </a:r>
          </a:p>
          <a:p>
            <a:pPr lvl="1">
              <a:spcBef>
                <a:spcPts val="0"/>
              </a:spcBef>
            </a:pPr>
            <a:r>
              <a:rPr lang="en-US" sz="2000" dirty="0" smtClean="0"/>
              <a:t>Random XOR: easy, dirty, practical</a:t>
            </a:r>
          </a:p>
        </p:txBody>
      </p:sp>
      <p:sp>
        <p:nvSpPr>
          <p:cNvPr id="11" name="Content Placeholder 2"/>
          <p:cNvSpPr txBox="1">
            <a:spLocks/>
          </p:cNvSpPr>
          <p:nvPr/>
        </p:nvSpPr>
        <p:spPr>
          <a:xfrm>
            <a:off x="4572000" y="1981200"/>
            <a:ext cx="3962400" cy="3962400"/>
          </a:xfrm>
          <a:prstGeom prst="rect">
            <a:avLst/>
          </a:prstGeom>
        </p:spPr>
        <p:txBody>
          <a:bodyPr/>
          <a:lstStyle>
            <a:lvl1pPr marL="365760" marR="0" indent="-365760" algn="l" defTabSz="914400" rtl="0" eaLnBrk="1" fontAlgn="base" latinLnBrk="0" hangingPunct="1">
              <a:lnSpc>
                <a:spcPct val="100000"/>
              </a:lnSpc>
              <a:spcBef>
                <a:spcPts val="776"/>
              </a:spcBef>
              <a:spcAft>
                <a:spcPct val="0"/>
              </a:spcAft>
              <a:buClrTx/>
              <a:buSzTx/>
              <a:buFont typeface="Arial"/>
              <a:buChar char="•"/>
              <a:tabLst/>
              <a:defRPr sz="2400" b="0" kern="1200">
                <a:solidFill>
                  <a:srgbClr val="000000"/>
                </a:solidFill>
                <a:latin typeface="+mn-lt"/>
                <a:ea typeface="ＭＳ Ｐゴシック" charset="0"/>
                <a:cs typeface="ＭＳ Ｐゴシック" charset="0"/>
              </a:defRPr>
            </a:lvl1pPr>
            <a:lvl2pPr marL="649224" indent="-283464" algn="l" rtl="0" eaLnBrk="1" fontAlgn="base" hangingPunct="1">
              <a:spcBef>
                <a:spcPct val="20000"/>
              </a:spcBef>
              <a:spcAft>
                <a:spcPct val="0"/>
              </a:spcAft>
              <a:buFont typeface="Lucida Grande"/>
              <a:buChar char="–"/>
              <a:defRPr sz="2400" b="0" kern="1200" baseline="0">
                <a:solidFill>
                  <a:srgbClr val="000000"/>
                </a:solidFill>
                <a:latin typeface="+mn-lt"/>
                <a:ea typeface="ＭＳ Ｐゴシック" charset="0"/>
                <a:cs typeface="+mn-cs"/>
              </a:defRPr>
            </a:lvl2pPr>
            <a:lvl3pPr marL="1143000" indent="-228600" algn="l" rtl="0" eaLnBrk="1" fontAlgn="base" hangingPunct="1">
              <a:spcBef>
                <a:spcPct val="20000"/>
              </a:spcBef>
              <a:spcAft>
                <a:spcPct val="0"/>
              </a:spcAft>
              <a:buFont typeface="Lucida Grande"/>
              <a:buChar char="-"/>
              <a:defRPr sz="2400" b="0" kern="1200">
                <a:solidFill>
                  <a:srgbClr val="000000"/>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b="1" dirty="0"/>
              <a:t>Separating Secrets</a:t>
            </a:r>
          </a:p>
          <a:p>
            <a:pPr marL="626364" lvl="1" indent="-342900">
              <a:spcBef>
                <a:spcPts val="0"/>
              </a:spcBef>
            </a:pPr>
            <a:r>
              <a:rPr lang="en-US" sz="2000" dirty="0"/>
              <a:t>Deliver secrets in input-less servlets</a:t>
            </a:r>
          </a:p>
          <a:p>
            <a:pPr marL="626364" lvl="1" indent="-342900">
              <a:spcBef>
                <a:spcPts val="0"/>
              </a:spcBef>
            </a:pPr>
            <a:r>
              <a:rPr lang="en-US" sz="2000" dirty="0"/>
              <a:t>Chunked secret </a:t>
            </a:r>
            <a:r>
              <a:rPr lang="en-US" sz="2000" dirty="0" smtClean="0"/>
              <a:t>separation</a:t>
            </a:r>
          </a:p>
          <a:p>
            <a:pPr marL="626364" lvl="1" indent="-342900">
              <a:spcBef>
                <a:spcPts val="0"/>
              </a:spcBef>
            </a:pPr>
            <a:endParaRPr lang="en-US" sz="2000" dirty="0"/>
          </a:p>
          <a:p>
            <a:pPr marL="0" indent="0">
              <a:spcBef>
                <a:spcPts val="0"/>
              </a:spcBef>
              <a:buNone/>
            </a:pPr>
            <a:r>
              <a:rPr lang="en-US" sz="2000" b="1" dirty="0"/>
              <a:t>CSRF protect everything</a:t>
            </a:r>
          </a:p>
          <a:p>
            <a:pPr marL="626364" lvl="1" indent="-342900">
              <a:spcBef>
                <a:spcPts val="0"/>
              </a:spcBef>
            </a:pPr>
            <a:r>
              <a:rPr lang="en-US" sz="2000" dirty="0" smtClean="0"/>
              <a:t>Unrealistic</a:t>
            </a:r>
          </a:p>
          <a:p>
            <a:pPr marL="626364" lvl="1" indent="-342900">
              <a:spcBef>
                <a:spcPts val="0"/>
              </a:spcBef>
            </a:pPr>
            <a:endParaRPr lang="en-US" sz="2000" dirty="0"/>
          </a:p>
          <a:p>
            <a:pPr marL="0" indent="0">
              <a:spcBef>
                <a:spcPts val="0"/>
              </a:spcBef>
              <a:buNone/>
            </a:pPr>
            <a:r>
              <a:rPr lang="en-US" sz="2000" b="1" dirty="0"/>
              <a:t>Throttling &amp; </a:t>
            </a:r>
            <a:r>
              <a:rPr lang="en-US" sz="2000" b="1" dirty="0" smtClean="0"/>
              <a:t>Monitoring</a:t>
            </a:r>
            <a:endParaRPr lang="en-US" sz="2000" dirty="0"/>
          </a:p>
          <a:p>
            <a:pPr marL="0" indent="0">
              <a:spcBef>
                <a:spcPts val="1200"/>
              </a:spcBef>
              <a:buNone/>
            </a:pPr>
            <a:r>
              <a:rPr lang="en-US" sz="2000" b="1" dirty="0"/>
              <a:t>Disabling GZIP</a:t>
            </a:r>
          </a:p>
          <a:p>
            <a:pPr marL="626364" lvl="1" indent="-342900">
              <a:spcBef>
                <a:spcPts val="0"/>
              </a:spcBef>
            </a:pPr>
            <a:r>
              <a:rPr lang="en-US" sz="2000" dirty="0"/>
              <a:t>For dynamic pages</a:t>
            </a:r>
          </a:p>
        </p:txBody>
      </p:sp>
    </p:spTree>
    <p:extLst>
      <p:ext uri="{BB962C8B-B14F-4D97-AF65-F5344CB8AC3E}">
        <p14:creationId xmlns:p14="http://schemas.microsoft.com/office/powerpoint/2010/main" val="348415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5943600" cy="2819400"/>
          </a:xfrm>
        </p:spPr>
        <p:txBody>
          <a:bodyPr/>
          <a:lstStyle/>
          <a:p>
            <a:r>
              <a:rPr lang="en-US" sz="2400" dirty="0" smtClean="0">
                <a:solidFill>
                  <a:srgbClr val="4F81BD"/>
                </a:solidFill>
              </a:rPr>
              <a:t>Mutation XSS</a:t>
            </a:r>
          </a:p>
          <a:p>
            <a:r>
              <a:rPr lang="en-US" dirty="0"/>
              <a:t>“This attack labeled Mutation-XSS (</a:t>
            </a:r>
            <a:r>
              <a:rPr lang="en-US" dirty="0" err="1"/>
              <a:t>mXSS</a:t>
            </a:r>
            <a:r>
              <a:rPr lang="en-US" dirty="0"/>
              <a:t>) is capable of bypassing high-end filter systems by utilizing the browser and its often unknown capabilities - every single one of them. We analyzed the type and number of websites that are affected by this kind of attack. The presentation details what </a:t>
            </a:r>
            <a:r>
              <a:rPr lang="en-US" dirty="0" err="1"/>
              <a:t>mXSS</a:t>
            </a:r>
            <a:r>
              <a:rPr lang="en-US" dirty="0"/>
              <a:t> is, why </a:t>
            </a:r>
            <a:r>
              <a:rPr lang="en-US" dirty="0" err="1"/>
              <a:t>mXSS</a:t>
            </a:r>
            <a:r>
              <a:rPr lang="en-US" dirty="0"/>
              <a:t> is possible and why it is of importance for defenders as well as professional attackers to be understood and researched even further.</a:t>
            </a:r>
            <a:r>
              <a:rPr lang="en-US" dirty="0" smtClean="0"/>
              <a:t>”</a:t>
            </a:r>
            <a:endParaRPr lang="en-US" dirty="0"/>
          </a:p>
        </p:txBody>
      </p:sp>
      <p:sp>
        <p:nvSpPr>
          <p:cNvPr id="16" name="Title 15"/>
          <p:cNvSpPr>
            <a:spLocks noGrp="1"/>
          </p:cNvSpPr>
          <p:nvPr>
            <p:ph type="title"/>
          </p:nvPr>
        </p:nvSpPr>
        <p:spPr/>
        <p:txBody>
          <a:bodyPr/>
          <a:lstStyle/>
          <a:p>
            <a:endParaRPr lang="en-US"/>
          </a:p>
        </p:txBody>
      </p:sp>
      <p:sp>
        <p:nvSpPr>
          <p:cNvPr id="12" name="Text Placeholder 11"/>
          <p:cNvSpPr>
            <a:spLocks noGrp="1"/>
          </p:cNvSpPr>
          <p:nvPr>
            <p:ph type="body" sz="quarter" idx="10"/>
          </p:nvPr>
        </p:nvSpPr>
        <p:spPr/>
        <p:txBody>
          <a:bodyPr/>
          <a:lstStyle/>
          <a:p>
            <a:r>
              <a:rPr lang="en-US" smtClean="0"/>
              <a:t>1</a:t>
            </a:r>
            <a:endParaRPr lang="en-US" dirty="0"/>
          </a:p>
        </p:txBody>
      </p:sp>
      <p:sp>
        <p:nvSpPr>
          <p:cNvPr id="10" name="Rectangle 9"/>
          <p:cNvSpPr/>
          <p:nvPr/>
        </p:nvSpPr>
        <p:spPr>
          <a:xfrm>
            <a:off x="457200" y="5510936"/>
            <a:ext cx="8132188" cy="587670"/>
          </a:xfrm>
          <a:prstGeom prst="rect">
            <a:avLst/>
          </a:prstGeom>
        </p:spPr>
        <p:txBody>
          <a:bodyPr wrap="square" lIns="0" tIns="0" rIns="0" bIns="0">
            <a:noAutofit/>
          </a:bodyPr>
          <a:lstStyle/>
          <a:p>
            <a:r>
              <a:rPr lang="en-US" sz="1200" b="1" dirty="0"/>
              <a:t>Mario </a:t>
            </a:r>
            <a:r>
              <a:rPr lang="en-US" sz="1200" b="1" dirty="0" err="1"/>
              <a:t>Heiderich</a:t>
            </a:r>
            <a:endParaRPr lang="en-US" sz="1200" b="1" dirty="0"/>
          </a:p>
          <a:p>
            <a:r>
              <a:rPr lang="en-US" sz="1200" i="1" dirty="0">
                <a:hlinkClick r:id="rId3"/>
              </a:rPr>
              <a:t>https://www.hackinparis.com/talk-mario-heiderich</a:t>
            </a:r>
            <a:endParaRPr lang="en-US" sz="1200" i="1" dirty="0"/>
          </a:p>
          <a:p>
            <a:endParaRPr lang="en-US" sz="1200" i="1" dirty="0"/>
          </a:p>
        </p:txBody>
      </p:sp>
      <p:pic>
        <p:nvPicPr>
          <p:cNvPr id="18" name="Picture Placeholder 17"/>
          <p:cNvPicPr>
            <a:picLocks noGrp="1" noChangeAspect="1"/>
          </p:cNvPicPr>
          <p:nvPr>
            <p:ph type="pic" sz="quarter" idx="11"/>
          </p:nvPr>
        </p:nvPicPr>
        <p:blipFill rotWithShape="1">
          <a:blip r:embed="rId4"/>
          <a:srcRect t="8127" b="18729"/>
          <a:stretch/>
        </p:blipFill>
        <p:spPr>
          <a:prstGeom prst="rect">
            <a:avLst/>
          </a:prstGeom>
        </p:spPr>
      </p:pic>
    </p:spTree>
    <p:extLst>
      <p:ext uri="{BB962C8B-B14F-4D97-AF65-F5344CB8AC3E}">
        <p14:creationId xmlns:p14="http://schemas.microsoft.com/office/powerpoint/2010/main" val="3947893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XSS Defense Assumptions</a:t>
            </a:r>
          </a:p>
          <a:p>
            <a:pPr marL="0" indent="0">
              <a:spcBef>
                <a:spcPts val="300"/>
              </a:spcBef>
              <a:buNone/>
            </a:pPr>
            <a:r>
              <a:rPr lang="en-US" sz="2000" b="1" dirty="0" smtClean="0"/>
              <a:t>1) Reflected XSS from URL / Parameters</a:t>
            </a:r>
          </a:p>
          <a:p>
            <a:pPr lvl="1">
              <a:spcBef>
                <a:spcPts val="300"/>
              </a:spcBef>
            </a:pPr>
            <a:r>
              <a:rPr lang="en-US" sz="2000" dirty="0" smtClean="0"/>
              <a:t>Input can be filtered</a:t>
            </a:r>
          </a:p>
          <a:p>
            <a:pPr marL="0" indent="0">
              <a:spcBef>
                <a:spcPts val="300"/>
              </a:spcBef>
              <a:buNone/>
            </a:pPr>
            <a:r>
              <a:rPr lang="en-US" sz="2000" b="1" dirty="0" smtClean="0"/>
              <a:t>2) Persistent XSS by saving something to the application</a:t>
            </a:r>
          </a:p>
          <a:p>
            <a:pPr lvl="1">
              <a:spcBef>
                <a:spcPts val="300"/>
              </a:spcBef>
            </a:pPr>
            <a:r>
              <a:rPr lang="en-US" sz="2000" dirty="0" smtClean="0"/>
              <a:t>Output can be filtered</a:t>
            </a:r>
          </a:p>
          <a:p>
            <a:pPr lvl="1">
              <a:spcBef>
                <a:spcPts val="300"/>
              </a:spcBef>
            </a:pPr>
            <a:r>
              <a:rPr lang="en-US" sz="2000" dirty="0" smtClean="0"/>
              <a:t>Determinations can be made to tell good HTML from bad HTML(sometimes)</a:t>
            </a:r>
          </a:p>
          <a:p>
            <a:pPr marL="0" indent="0">
              <a:spcBef>
                <a:spcPts val="300"/>
              </a:spcBef>
              <a:buNone/>
            </a:pPr>
            <a:r>
              <a:rPr lang="en-US" sz="2000" b="1" dirty="0" smtClean="0"/>
              <a:t>3) DOMXSS via DOM Properties</a:t>
            </a:r>
          </a:p>
          <a:p>
            <a:pPr lvl="1">
              <a:spcBef>
                <a:spcPts val="300"/>
              </a:spcBef>
            </a:pPr>
            <a:r>
              <a:rPr lang="en-US" sz="2000" dirty="0" smtClean="0"/>
              <a:t>No unfiltered DOMXSS sources</a:t>
            </a:r>
          </a:p>
          <a:p>
            <a:pPr lvl="1">
              <a:spcBef>
                <a:spcPts val="300"/>
              </a:spcBef>
            </a:pPr>
            <a:r>
              <a:rPr lang="en-US" sz="2000" dirty="0" smtClean="0"/>
              <a:t>DOMXSS sinks must be carefully inspected</a:t>
            </a:r>
          </a:p>
          <a:p>
            <a:pPr lvl="1">
              <a:spcBef>
                <a:spcPts val="300"/>
              </a:spcBef>
            </a:pPr>
            <a:r>
              <a:rPr lang="en-US" sz="2000" dirty="0" smtClean="0"/>
              <a:t>Not as impossible to fix as some may make you believe</a:t>
            </a:r>
          </a:p>
          <a:p>
            <a:pPr marL="0" indent="0">
              <a:spcBef>
                <a:spcPts val="900"/>
              </a:spcBef>
              <a:buNone/>
            </a:pPr>
            <a:r>
              <a:rPr lang="en-US" sz="2000" dirty="0" smtClean="0"/>
              <a:t>With input validated across the board with a strict whitelist + CSP + XSS protection headers we “SHOULD” be able to mitigate XSS</a:t>
            </a:r>
            <a:endParaRPr lang="en-US" sz="2000" dirty="0"/>
          </a:p>
        </p:txBody>
      </p:sp>
      <p:sp>
        <p:nvSpPr>
          <p:cNvPr id="2" name="Title 1"/>
          <p:cNvSpPr>
            <a:spLocks noGrp="1"/>
          </p:cNvSpPr>
          <p:nvPr>
            <p:ph type="title"/>
          </p:nvPr>
        </p:nvSpPr>
        <p:spPr/>
        <p:txBody>
          <a:bodyPr/>
          <a:lstStyle/>
          <a:p>
            <a:r>
              <a:rPr lang="en-US" dirty="0" smtClean="0"/>
              <a:t>Mutation XSS</a:t>
            </a:r>
            <a:endParaRPr lang="en-US" dirty="0"/>
          </a:p>
        </p:txBody>
      </p:sp>
    </p:spTree>
    <p:extLst>
      <p:ext uri="{BB962C8B-B14F-4D97-AF65-F5344CB8AC3E}">
        <p14:creationId xmlns:p14="http://schemas.microsoft.com/office/powerpoint/2010/main" val="3279864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spcBef>
                <a:spcPts val="0"/>
              </a:spcBef>
              <a:buNone/>
            </a:pPr>
            <a:r>
              <a:rPr lang="en-US" dirty="0" smtClean="0">
                <a:solidFill>
                  <a:srgbClr val="4F81BD"/>
                </a:solidFill>
              </a:rPr>
              <a:t>A little bit of history</a:t>
            </a:r>
          </a:p>
          <a:p>
            <a:pPr marL="0" indent="0">
              <a:spcBef>
                <a:spcPts val="1200"/>
              </a:spcBef>
              <a:buNone/>
            </a:pPr>
            <a:r>
              <a:rPr lang="en-US" b="1" dirty="0" smtClean="0"/>
              <a:t>Microsoft added a particular DOM property for convenience</a:t>
            </a:r>
          </a:p>
          <a:p>
            <a:pPr lvl="1">
              <a:spcBef>
                <a:spcPts val="0"/>
              </a:spcBef>
            </a:pPr>
            <a:r>
              <a:rPr lang="en-US" dirty="0" smtClean="0"/>
              <a:t>In IE4</a:t>
            </a:r>
          </a:p>
          <a:p>
            <a:pPr lvl="1">
              <a:spcBef>
                <a:spcPts val="0"/>
              </a:spcBef>
            </a:pPr>
            <a:r>
              <a:rPr lang="en-US" dirty="0" smtClean="0"/>
              <a:t>Gave us access to manipulate the DOM</a:t>
            </a:r>
          </a:p>
          <a:p>
            <a:pPr lvl="1">
              <a:spcBef>
                <a:spcPts val="0"/>
              </a:spcBef>
            </a:pPr>
            <a:r>
              <a:rPr lang="en-US" dirty="0" smtClean="0"/>
              <a:t>Didn’t have to actually manipulate it yourself, you let the browser do it</a:t>
            </a:r>
          </a:p>
          <a:p>
            <a:pPr marL="0" indent="0">
              <a:spcBef>
                <a:spcPts val="1200"/>
              </a:spcBef>
              <a:buNone/>
            </a:pPr>
            <a:r>
              <a:rPr lang="en-US" b="1" dirty="0" err="1" smtClean="0"/>
              <a:t>Element.innerHTML</a:t>
            </a:r>
            <a:endParaRPr lang="en-US" b="1" dirty="0" smtClean="0"/>
          </a:p>
          <a:p>
            <a:pPr lvl="1">
              <a:spcBef>
                <a:spcPts val="0"/>
              </a:spcBef>
            </a:pPr>
            <a:r>
              <a:rPr lang="en-US" dirty="0" smtClean="0"/>
              <a:t>Direct access to the elements HTML content</a:t>
            </a:r>
          </a:p>
          <a:p>
            <a:pPr lvl="1">
              <a:spcBef>
                <a:spcPts val="0"/>
              </a:spcBef>
            </a:pPr>
            <a:r>
              <a:rPr lang="en-US" dirty="0" err="1" smtClean="0"/>
              <a:t>Ammending</a:t>
            </a:r>
            <a:r>
              <a:rPr lang="en-US" dirty="0" smtClean="0"/>
              <a:t> it by reading or writing to it</a:t>
            </a:r>
          </a:p>
          <a:p>
            <a:pPr lvl="1">
              <a:spcBef>
                <a:spcPts val="0"/>
              </a:spcBef>
            </a:pPr>
            <a:r>
              <a:rPr lang="en-US" dirty="0" smtClean="0"/>
              <a:t>Much easier to use than the traditional way of modifying the DOM</a:t>
            </a:r>
            <a:endParaRPr lang="en-US" dirty="0"/>
          </a:p>
        </p:txBody>
      </p:sp>
      <p:sp>
        <p:nvSpPr>
          <p:cNvPr id="2" name="Title 1"/>
          <p:cNvSpPr>
            <a:spLocks noGrp="1"/>
          </p:cNvSpPr>
          <p:nvPr>
            <p:ph type="title"/>
          </p:nvPr>
        </p:nvSpPr>
        <p:spPr/>
        <p:txBody>
          <a:bodyPr/>
          <a:lstStyle/>
          <a:p>
            <a:r>
              <a:rPr lang="en-US" smtClean="0"/>
              <a:t>Mutation XSS</a:t>
            </a:r>
            <a:endParaRPr lang="en-US" dirty="0"/>
          </a:p>
        </p:txBody>
      </p:sp>
    </p:spTree>
    <p:extLst>
      <p:ext uri="{BB962C8B-B14F-4D97-AF65-F5344CB8AC3E}">
        <p14:creationId xmlns:p14="http://schemas.microsoft.com/office/powerpoint/2010/main" val="4183614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295400"/>
            <a:ext cx="8229600" cy="533400"/>
          </a:xfrm>
        </p:spPr>
        <p:txBody>
          <a:bodyPr/>
          <a:lstStyle/>
          <a:p>
            <a:pPr marL="0" indent="0">
              <a:buNone/>
            </a:pPr>
            <a:r>
              <a:rPr lang="en-US" dirty="0" smtClean="0">
                <a:solidFill>
                  <a:srgbClr val="4F81BD"/>
                </a:solidFill>
              </a:rPr>
              <a:t>One’s easily more convenient than the other</a:t>
            </a:r>
          </a:p>
        </p:txBody>
      </p:sp>
      <p:sp>
        <p:nvSpPr>
          <p:cNvPr id="2" name="Title 1"/>
          <p:cNvSpPr>
            <a:spLocks noGrp="1"/>
          </p:cNvSpPr>
          <p:nvPr>
            <p:ph type="title"/>
          </p:nvPr>
        </p:nvSpPr>
        <p:spPr/>
        <p:txBody>
          <a:bodyPr/>
          <a:lstStyle/>
          <a:p>
            <a:r>
              <a:rPr lang="en-US" smtClean="0"/>
              <a:t>Mutation XSS</a:t>
            </a:r>
            <a:endParaRPr lang="en-US" dirty="0"/>
          </a:p>
        </p:txBody>
      </p:sp>
      <p:sp>
        <p:nvSpPr>
          <p:cNvPr id="9" name="Rectangle 8"/>
          <p:cNvSpPr/>
          <p:nvPr/>
        </p:nvSpPr>
        <p:spPr>
          <a:xfrm>
            <a:off x="609600" y="1905000"/>
            <a:ext cx="8001000" cy="3970318"/>
          </a:xfrm>
          <a:prstGeom prst="rect">
            <a:avLst/>
          </a:prstGeom>
        </p:spPr>
        <p:txBody>
          <a:bodyPr wrap="square">
            <a:spAutoFit/>
          </a:bodyPr>
          <a:lstStyle/>
          <a:p>
            <a:pPr marL="0" indent="0">
              <a:buNone/>
            </a:pPr>
            <a:r>
              <a:rPr lang="en-US" dirty="0">
                <a:latin typeface="Consolas"/>
                <a:cs typeface="Consolas"/>
              </a:rPr>
              <a:t>// The DOM way</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myId</a:t>
            </a:r>
            <a:r>
              <a:rPr lang="en-US" dirty="0">
                <a:latin typeface="Consolas"/>
                <a:cs typeface="Consolas"/>
              </a:rPr>
              <a:t> = “</a:t>
            </a:r>
            <a:r>
              <a:rPr lang="en-US" dirty="0" err="1">
                <a:latin typeface="Consolas"/>
                <a:cs typeface="Consolas"/>
              </a:rPr>
              <a:t>spanID</a:t>
            </a:r>
            <a:r>
              <a:rPr lang="en-US" dirty="0">
                <a:latin typeface="Consolas"/>
                <a:cs typeface="Consolas"/>
              </a:rPr>
              <a:t>”;</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myDiv</a:t>
            </a:r>
            <a:r>
              <a:rPr lang="en-US" dirty="0">
                <a:latin typeface="Consolas"/>
                <a:cs typeface="Consolas"/>
              </a:rPr>
              <a:t> = </a:t>
            </a:r>
            <a:r>
              <a:rPr lang="en-US" dirty="0" err="1">
                <a:latin typeface="Consolas"/>
                <a:cs typeface="Consolas"/>
              </a:rPr>
              <a:t>document.getElementById</a:t>
            </a:r>
            <a:r>
              <a:rPr lang="en-US" dirty="0">
                <a:latin typeface="Consolas"/>
                <a:cs typeface="Consolas"/>
              </a:rPr>
              <a:t>(“</a:t>
            </a:r>
            <a:r>
              <a:rPr lang="en-US" dirty="0" err="1">
                <a:latin typeface="Consolas"/>
                <a:cs typeface="Consolas"/>
              </a:rPr>
              <a:t>myDivId</a:t>
            </a:r>
            <a:r>
              <a:rPr lang="en-US" dirty="0">
                <a:latin typeface="Consolas"/>
                <a:cs typeface="Consolas"/>
              </a:rPr>
              <a:t>”);</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mySpan</a:t>
            </a:r>
            <a:r>
              <a:rPr lang="en-US" dirty="0">
                <a:latin typeface="Consolas"/>
                <a:cs typeface="Consolas"/>
              </a:rPr>
              <a:t> = </a:t>
            </a:r>
            <a:r>
              <a:rPr lang="en-US" dirty="0" err="1">
                <a:latin typeface="Consolas"/>
                <a:cs typeface="Consolas"/>
              </a:rPr>
              <a:t>document.createElement</a:t>
            </a:r>
            <a:r>
              <a:rPr lang="en-US" dirty="0">
                <a:latin typeface="Consolas"/>
                <a:cs typeface="Consolas"/>
              </a:rPr>
              <a:t>(‘span’);</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spanContent</a:t>
            </a:r>
            <a:r>
              <a:rPr lang="en-US" dirty="0">
                <a:latin typeface="Consolas"/>
                <a:cs typeface="Consolas"/>
              </a:rPr>
              <a:t> = </a:t>
            </a:r>
            <a:r>
              <a:rPr lang="en-US" dirty="0" err="1">
                <a:latin typeface="Consolas"/>
                <a:cs typeface="Consolas"/>
              </a:rPr>
              <a:t>document.createTextNode</a:t>
            </a:r>
            <a:r>
              <a:rPr lang="en-US" dirty="0">
                <a:latin typeface="Consolas"/>
                <a:cs typeface="Consolas"/>
              </a:rPr>
              <a:t>(‘</a:t>
            </a:r>
            <a:r>
              <a:rPr lang="en-US" dirty="0" err="1">
                <a:latin typeface="Consolas"/>
                <a:cs typeface="Consolas"/>
              </a:rPr>
              <a:t>Bla</a:t>
            </a:r>
            <a:r>
              <a:rPr lang="en-US" dirty="0">
                <a:latin typeface="Consolas"/>
                <a:cs typeface="Consolas"/>
              </a:rPr>
              <a:t>’);</a:t>
            </a:r>
            <a:br>
              <a:rPr lang="en-US" dirty="0">
                <a:latin typeface="Consolas"/>
                <a:cs typeface="Consolas"/>
              </a:rPr>
            </a:br>
            <a:r>
              <a:rPr lang="en-US" dirty="0" err="1">
                <a:latin typeface="Consolas"/>
                <a:cs typeface="Consolas"/>
              </a:rPr>
              <a:t>mySpan.id</a:t>
            </a:r>
            <a:r>
              <a:rPr lang="en-US" dirty="0">
                <a:latin typeface="Consolas"/>
                <a:cs typeface="Consolas"/>
              </a:rPr>
              <a:t> = </a:t>
            </a:r>
            <a:r>
              <a:rPr lang="en-US" dirty="0" err="1">
                <a:latin typeface="Consolas"/>
                <a:cs typeface="Consolas"/>
              </a:rPr>
              <a:t>mySpanId</a:t>
            </a:r>
            <a:r>
              <a:rPr lang="en-US" dirty="0">
                <a:latin typeface="Consolas"/>
                <a:cs typeface="Consolas"/>
              </a:rPr>
              <a:t>;</a:t>
            </a:r>
            <a:br>
              <a:rPr lang="en-US" dirty="0">
                <a:latin typeface="Consolas"/>
                <a:cs typeface="Consolas"/>
              </a:rPr>
            </a:br>
            <a:r>
              <a:rPr lang="en-US" dirty="0" err="1">
                <a:latin typeface="Consolas"/>
                <a:cs typeface="Consolas"/>
              </a:rPr>
              <a:t>mySpan.appendChild</a:t>
            </a:r>
            <a:r>
              <a:rPr lang="en-US" dirty="0">
                <a:latin typeface="Consolas"/>
                <a:cs typeface="Consolas"/>
              </a:rPr>
              <a:t>(</a:t>
            </a:r>
            <a:r>
              <a:rPr lang="en-US" dirty="0" err="1">
                <a:latin typeface="Consolas"/>
                <a:cs typeface="Consolas"/>
              </a:rPr>
              <a:t>spanContent</a:t>
            </a:r>
            <a:r>
              <a:rPr lang="en-US" dirty="0">
                <a:latin typeface="Consolas"/>
                <a:cs typeface="Consolas"/>
              </a:rPr>
              <a:t>);</a:t>
            </a:r>
            <a:br>
              <a:rPr lang="en-US" dirty="0">
                <a:latin typeface="Consolas"/>
                <a:cs typeface="Consolas"/>
              </a:rPr>
            </a:br>
            <a:r>
              <a:rPr lang="en-US" dirty="0" err="1">
                <a:latin typeface="Consolas"/>
                <a:cs typeface="Consolas"/>
              </a:rPr>
              <a:t>mySpan.appendChild</a:t>
            </a:r>
            <a:r>
              <a:rPr lang="en-US" dirty="0">
                <a:latin typeface="Consolas"/>
                <a:cs typeface="Consolas"/>
              </a:rPr>
              <a:t>(</a:t>
            </a:r>
            <a:r>
              <a:rPr lang="en-US" dirty="0" err="1">
                <a:latin typeface="Consolas"/>
                <a:cs typeface="Consolas"/>
              </a:rPr>
              <a:t>spanContent</a:t>
            </a:r>
            <a:r>
              <a:rPr lang="en-US" dirty="0">
                <a:latin typeface="Consolas"/>
                <a:cs typeface="Consolas"/>
              </a:rPr>
              <a:t>);</a:t>
            </a:r>
            <a:br>
              <a:rPr lang="en-US" dirty="0">
                <a:latin typeface="Consolas"/>
                <a:cs typeface="Consolas"/>
              </a:rPr>
            </a:br>
            <a:r>
              <a:rPr lang="en-US" dirty="0" err="1">
                <a:latin typeface="Consolas"/>
                <a:cs typeface="Consolas"/>
              </a:rPr>
              <a:t>myDiv.appendChild</a:t>
            </a:r>
            <a:r>
              <a:rPr lang="en-US" dirty="0">
                <a:latin typeface="Consolas"/>
                <a:cs typeface="Consolas"/>
              </a:rPr>
              <a:t>(</a:t>
            </a:r>
            <a:r>
              <a:rPr lang="en-US" dirty="0" err="1">
                <a:latin typeface="Consolas"/>
                <a:cs typeface="Consolas"/>
              </a:rPr>
              <a:t>mySpan</a:t>
            </a:r>
            <a:r>
              <a:rPr lang="en-US" dirty="0">
                <a:latin typeface="Consolas"/>
                <a:cs typeface="Consolas"/>
              </a:rPr>
              <a:t>);</a:t>
            </a:r>
            <a:br>
              <a:rPr lang="en-US" dirty="0">
                <a:latin typeface="Consolas"/>
                <a:cs typeface="Consolas"/>
              </a:rPr>
            </a:br>
            <a:r>
              <a:rPr lang="en-US" dirty="0">
                <a:latin typeface="Consolas"/>
                <a:cs typeface="Consolas"/>
              </a:rPr>
              <a:t/>
            </a:r>
            <a:br>
              <a:rPr lang="en-US" dirty="0">
                <a:latin typeface="Consolas"/>
                <a:cs typeface="Consolas"/>
              </a:rPr>
            </a:br>
            <a:r>
              <a:rPr lang="en-US" dirty="0" smtClean="0">
                <a:latin typeface="Consolas"/>
                <a:cs typeface="Consolas"/>
              </a:rPr>
              <a:t>/</a:t>
            </a:r>
            <a:r>
              <a:rPr lang="en-US" dirty="0">
                <a:latin typeface="Consolas"/>
                <a:cs typeface="Consolas"/>
              </a:rPr>
              <a:t>/ The </a:t>
            </a:r>
            <a:r>
              <a:rPr lang="en-US" dirty="0" err="1">
                <a:latin typeface="Consolas"/>
                <a:cs typeface="Consolas"/>
              </a:rPr>
              <a:t>innerHTML</a:t>
            </a:r>
            <a:r>
              <a:rPr lang="en-US" dirty="0">
                <a:latin typeface="Consolas"/>
                <a:cs typeface="Consolas"/>
              </a:rPr>
              <a:t> way</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myId</a:t>
            </a:r>
            <a:r>
              <a:rPr lang="en-US" dirty="0">
                <a:latin typeface="Consolas"/>
                <a:cs typeface="Consolas"/>
              </a:rPr>
              <a:t> = “</a:t>
            </a:r>
            <a:r>
              <a:rPr lang="en-US" dirty="0" err="1">
                <a:latin typeface="Consolas"/>
                <a:cs typeface="Consolas"/>
              </a:rPr>
              <a:t>spanID</a:t>
            </a:r>
            <a:r>
              <a:rPr lang="en-US" dirty="0">
                <a:latin typeface="Consolas"/>
                <a:cs typeface="Consolas"/>
              </a:rPr>
              <a:t>”;</a:t>
            </a:r>
            <a:br>
              <a:rPr lang="en-US" dirty="0">
                <a:latin typeface="Consolas"/>
                <a:cs typeface="Consolas"/>
              </a:rPr>
            </a:br>
            <a:r>
              <a:rPr lang="en-US" dirty="0" err="1">
                <a:latin typeface="Consolas"/>
                <a:cs typeface="Consolas"/>
              </a:rPr>
              <a:t>var</a:t>
            </a:r>
            <a:r>
              <a:rPr lang="en-US" dirty="0">
                <a:latin typeface="Consolas"/>
                <a:cs typeface="Consolas"/>
              </a:rPr>
              <a:t> </a:t>
            </a:r>
            <a:r>
              <a:rPr lang="en-US" dirty="0" err="1">
                <a:latin typeface="Consolas"/>
                <a:cs typeface="Consolas"/>
              </a:rPr>
              <a:t>myDiv</a:t>
            </a:r>
            <a:r>
              <a:rPr lang="en-US" dirty="0">
                <a:latin typeface="Consolas"/>
                <a:cs typeface="Consolas"/>
              </a:rPr>
              <a:t> = </a:t>
            </a:r>
            <a:r>
              <a:rPr lang="en-US" dirty="0" err="1">
                <a:latin typeface="Consolas"/>
                <a:cs typeface="Consolas"/>
              </a:rPr>
              <a:t>document.getElementById</a:t>
            </a:r>
            <a:r>
              <a:rPr lang="en-US" dirty="0">
                <a:latin typeface="Consolas"/>
                <a:cs typeface="Consolas"/>
              </a:rPr>
              <a:t>(“</a:t>
            </a:r>
            <a:r>
              <a:rPr lang="en-US" dirty="0" err="1">
                <a:latin typeface="Consolas"/>
                <a:cs typeface="Consolas"/>
              </a:rPr>
              <a:t>myDivId</a:t>
            </a:r>
            <a:r>
              <a:rPr lang="en-US" dirty="0">
                <a:latin typeface="Consolas"/>
                <a:cs typeface="Consolas"/>
              </a:rPr>
              <a:t>”);</a:t>
            </a:r>
            <a:br>
              <a:rPr lang="en-US" dirty="0">
                <a:latin typeface="Consolas"/>
                <a:cs typeface="Consolas"/>
              </a:rPr>
            </a:br>
            <a:r>
              <a:rPr lang="en-US" dirty="0" err="1">
                <a:latin typeface="Consolas"/>
                <a:cs typeface="Consolas"/>
              </a:rPr>
              <a:t>myDiv.innerHTML</a:t>
            </a:r>
            <a:r>
              <a:rPr lang="en-US" dirty="0">
                <a:latin typeface="Consolas"/>
                <a:cs typeface="Consolas"/>
              </a:rPr>
              <a:t> = ‘&lt;span id=“’ + </a:t>
            </a:r>
            <a:r>
              <a:rPr lang="en-US" dirty="0" err="1">
                <a:latin typeface="Consolas"/>
                <a:cs typeface="Consolas"/>
              </a:rPr>
              <a:t>myId</a:t>
            </a:r>
            <a:r>
              <a:rPr lang="en-US" dirty="0">
                <a:latin typeface="Consolas"/>
                <a:cs typeface="Consolas"/>
              </a:rPr>
              <a:t> + ‘”&gt;</a:t>
            </a:r>
            <a:r>
              <a:rPr lang="en-US" dirty="0" err="1">
                <a:latin typeface="Consolas"/>
                <a:cs typeface="Consolas"/>
              </a:rPr>
              <a:t>Bla</a:t>
            </a:r>
            <a:r>
              <a:rPr lang="en-US" dirty="0">
                <a:latin typeface="Consolas"/>
                <a:cs typeface="Consolas"/>
              </a:rPr>
              <a:t>&lt;/span&gt;’;</a:t>
            </a:r>
          </a:p>
        </p:txBody>
      </p:sp>
    </p:spTree>
    <p:extLst>
      <p:ext uri="{BB962C8B-B14F-4D97-AF65-F5344CB8AC3E}">
        <p14:creationId xmlns:p14="http://schemas.microsoft.com/office/powerpoint/2010/main" val="2165911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Pros and Cons</a:t>
            </a:r>
            <a:endParaRPr lang="en-US" dirty="0">
              <a:solidFill>
                <a:srgbClr val="4F81BD"/>
              </a:solidFill>
            </a:endParaRPr>
          </a:p>
        </p:txBody>
      </p:sp>
      <p:sp>
        <p:nvSpPr>
          <p:cNvPr id="2" name="Title 1"/>
          <p:cNvSpPr>
            <a:spLocks noGrp="1"/>
          </p:cNvSpPr>
          <p:nvPr>
            <p:ph type="title"/>
          </p:nvPr>
        </p:nvSpPr>
        <p:spPr/>
        <p:txBody>
          <a:bodyPr/>
          <a:lstStyle/>
          <a:p>
            <a:r>
              <a:rPr lang="en-US" smtClean="0"/>
              <a:t>Mutation XSS</a:t>
            </a:r>
            <a:endParaRPr lang="en-US" dirty="0"/>
          </a:p>
        </p:txBody>
      </p:sp>
      <p:sp>
        <p:nvSpPr>
          <p:cNvPr id="12" name="Content Placeholder 11"/>
          <p:cNvSpPr>
            <a:spLocks noGrp="1"/>
          </p:cNvSpPr>
          <p:nvPr>
            <p:ph sz="quarter" idx="4294967295"/>
          </p:nvPr>
        </p:nvSpPr>
        <p:spPr>
          <a:xfrm>
            <a:off x="4419600" y="2133600"/>
            <a:ext cx="4041775" cy="3810000"/>
          </a:xfrm>
          <a:prstGeom prst="rect">
            <a:avLst/>
          </a:prstGeom>
        </p:spPr>
        <p:txBody>
          <a:bodyPr/>
          <a:lstStyle/>
          <a:p>
            <a:pPr marL="0" indent="0">
              <a:buNone/>
            </a:pPr>
            <a:r>
              <a:rPr lang="en-US" sz="2400" b="1" dirty="0" smtClean="0"/>
              <a:t>Nay</a:t>
            </a:r>
          </a:p>
          <a:p>
            <a:pPr lvl="1"/>
            <a:r>
              <a:rPr lang="en-US" sz="2400" dirty="0" smtClean="0"/>
              <a:t>Not friendly with tables</a:t>
            </a:r>
          </a:p>
          <a:p>
            <a:pPr lvl="1"/>
            <a:r>
              <a:rPr lang="en-US" sz="2400" dirty="0" smtClean="0"/>
              <a:t>Slow on older browsers</a:t>
            </a:r>
          </a:p>
          <a:p>
            <a:pPr lvl="1"/>
            <a:r>
              <a:rPr lang="en-US" sz="2400" dirty="0" smtClean="0"/>
              <a:t>No XML</a:t>
            </a:r>
          </a:p>
          <a:p>
            <a:pPr lvl="1"/>
            <a:r>
              <a:rPr lang="en-US" sz="2400" dirty="0" smtClean="0"/>
              <a:t>Not as “true” as real DOM manipulation</a:t>
            </a:r>
            <a:endParaRPr lang="en-US" sz="2400" dirty="0"/>
          </a:p>
        </p:txBody>
      </p:sp>
      <p:sp>
        <p:nvSpPr>
          <p:cNvPr id="20" name="Content Placeholder 11"/>
          <p:cNvSpPr txBox="1">
            <a:spLocks/>
          </p:cNvSpPr>
          <p:nvPr/>
        </p:nvSpPr>
        <p:spPr>
          <a:xfrm>
            <a:off x="533400" y="2133600"/>
            <a:ext cx="4041775" cy="381000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Yay</a:t>
            </a:r>
          </a:p>
          <a:p>
            <a:pPr lvl="1"/>
            <a:r>
              <a:rPr lang="en-US" sz="2400" dirty="0"/>
              <a:t>It’s easy</a:t>
            </a:r>
          </a:p>
          <a:p>
            <a:pPr lvl="1"/>
            <a:r>
              <a:rPr lang="en-US" sz="2400" dirty="0"/>
              <a:t>It’s fast</a:t>
            </a:r>
          </a:p>
          <a:p>
            <a:pPr lvl="1"/>
            <a:r>
              <a:rPr lang="en-US" sz="2400" dirty="0"/>
              <a:t>It’s now a standard</a:t>
            </a:r>
          </a:p>
          <a:p>
            <a:pPr lvl="1"/>
            <a:r>
              <a:rPr lang="en-US" sz="2400" dirty="0"/>
              <a:t>It just works</a:t>
            </a:r>
          </a:p>
        </p:txBody>
      </p:sp>
    </p:spTree>
    <p:extLst>
      <p:ext uri="{BB962C8B-B14F-4D97-AF65-F5344CB8AC3E}">
        <p14:creationId xmlns:p14="http://schemas.microsoft.com/office/powerpoint/2010/main" val="26325044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thu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229054" cy="4577792"/>
          </a:xfrm>
          <a:prstGeom prst="rect">
            <a:avLst/>
          </a:prstGeom>
        </p:spPr>
      </p:pic>
      <p:sp>
        <p:nvSpPr>
          <p:cNvPr id="2" name="Title 1"/>
          <p:cNvSpPr>
            <a:spLocks noGrp="1"/>
          </p:cNvSpPr>
          <p:nvPr>
            <p:ph type="title"/>
          </p:nvPr>
        </p:nvSpPr>
        <p:spPr/>
        <p:txBody>
          <a:bodyPr/>
          <a:lstStyle/>
          <a:p>
            <a:r>
              <a:rPr lang="en-US" dirty="0" smtClean="0"/>
              <a:t>Mutation </a:t>
            </a:r>
            <a:r>
              <a:rPr lang="en-US" dirty="0" err="1" smtClean="0"/>
              <a:t>Xss</a:t>
            </a:r>
            <a:endParaRPr lang="en-US" dirty="0"/>
          </a:p>
        </p:txBody>
      </p:sp>
      <p:sp>
        <p:nvSpPr>
          <p:cNvPr id="7" name="Content Placeholder 6"/>
          <p:cNvSpPr>
            <a:spLocks noGrp="1"/>
          </p:cNvSpPr>
          <p:nvPr>
            <p:ph idx="1"/>
          </p:nvPr>
        </p:nvSpPr>
        <p:spPr/>
        <p:txBody>
          <a:bodyPr/>
          <a:lstStyle/>
          <a:p>
            <a:pPr marL="0" indent="0">
              <a:buNone/>
            </a:pPr>
            <a:r>
              <a:rPr lang="en-US" dirty="0" smtClean="0">
                <a:solidFill>
                  <a:srgbClr val="4F81BD"/>
                </a:solidFill>
              </a:rPr>
              <a:t>Usage in the wild</a:t>
            </a:r>
            <a:endParaRPr lang="en-US" dirty="0">
              <a:solidFill>
                <a:srgbClr val="4F81BD"/>
              </a:solidFill>
            </a:endParaRPr>
          </a:p>
        </p:txBody>
      </p:sp>
    </p:spTree>
    <p:extLst>
      <p:ext uri="{BB962C8B-B14F-4D97-AF65-F5344CB8AC3E}">
        <p14:creationId xmlns:p14="http://schemas.microsoft.com/office/powerpoint/2010/main" val="35234549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More assumptions</a:t>
            </a:r>
          </a:p>
          <a:p>
            <a:pPr marL="0" indent="0">
              <a:spcBef>
                <a:spcPts val="1200"/>
              </a:spcBef>
              <a:buNone/>
            </a:pPr>
            <a:r>
              <a:rPr lang="en-US" sz="2000" b="1" dirty="0" smtClean="0"/>
              <a:t>It would make sense if we were to assume that:</a:t>
            </a:r>
          </a:p>
          <a:p>
            <a:pPr lvl="1">
              <a:spcBef>
                <a:spcPts val="0"/>
              </a:spcBef>
            </a:pPr>
            <a:r>
              <a:rPr lang="en-US" sz="2000" dirty="0" smtClean="0"/>
              <a:t>f(f(x) == f(x)</a:t>
            </a:r>
          </a:p>
          <a:p>
            <a:pPr lvl="1">
              <a:spcBef>
                <a:spcPts val="0"/>
              </a:spcBef>
            </a:pPr>
            <a:r>
              <a:rPr lang="en-US" sz="2000" dirty="0" err="1" smtClean="0"/>
              <a:t>Idempotency</a:t>
            </a:r>
            <a:endParaRPr lang="en-US" sz="2000" dirty="0" smtClean="0"/>
          </a:p>
          <a:p>
            <a:pPr lvl="1">
              <a:spcBef>
                <a:spcPts val="0"/>
              </a:spcBef>
            </a:pPr>
            <a:r>
              <a:rPr lang="en-US" sz="2000" dirty="0" smtClean="0"/>
              <a:t>An elements </a:t>
            </a:r>
            <a:r>
              <a:rPr lang="en-US" sz="2000" dirty="0" err="1" smtClean="0"/>
              <a:t>innerHTML</a:t>
            </a:r>
            <a:r>
              <a:rPr lang="en-US" sz="2000" dirty="0" smtClean="0"/>
              <a:t> matches exactly what it is</a:t>
            </a:r>
          </a:p>
          <a:p>
            <a:pPr lvl="1">
              <a:spcBef>
                <a:spcPts val="0"/>
              </a:spcBef>
            </a:pPr>
            <a:endParaRPr lang="en-US" sz="2000" dirty="0" smtClean="0"/>
          </a:p>
          <a:p>
            <a:pPr marL="0" indent="0">
              <a:spcBef>
                <a:spcPts val="0"/>
              </a:spcBef>
              <a:buNone/>
            </a:pPr>
            <a:r>
              <a:rPr lang="en-US" sz="2000" b="1" dirty="0" smtClean="0"/>
              <a:t>Sadly it doesn’t</a:t>
            </a:r>
          </a:p>
          <a:p>
            <a:pPr lvl="1">
              <a:spcBef>
                <a:spcPts val="0"/>
              </a:spcBef>
            </a:pPr>
            <a:r>
              <a:rPr lang="en-US" sz="2000" dirty="0" smtClean="0"/>
              <a:t>It’s non-idempotent and changes!</a:t>
            </a:r>
          </a:p>
          <a:p>
            <a:pPr lvl="1">
              <a:spcBef>
                <a:spcPts val="0"/>
              </a:spcBef>
            </a:pPr>
            <a:endParaRPr lang="en-US" sz="2000" dirty="0" smtClean="0"/>
          </a:p>
          <a:p>
            <a:pPr marL="0" indent="0">
              <a:spcBef>
                <a:spcPts val="0"/>
              </a:spcBef>
              <a:buNone/>
            </a:pPr>
            <a:r>
              <a:rPr lang="en-US" sz="2000" b="1" dirty="0" smtClean="0"/>
              <a:t>Usually that’s fine</a:t>
            </a:r>
          </a:p>
          <a:p>
            <a:pPr lvl="1">
              <a:spcBef>
                <a:spcPts val="0"/>
              </a:spcBef>
            </a:pPr>
            <a:r>
              <a:rPr lang="en-US" sz="2000" dirty="0" smtClean="0"/>
              <a:t>Performance</a:t>
            </a:r>
          </a:p>
          <a:p>
            <a:pPr lvl="1">
              <a:spcBef>
                <a:spcPts val="0"/>
              </a:spcBef>
            </a:pPr>
            <a:r>
              <a:rPr lang="en-US" sz="2000" dirty="0" smtClean="0"/>
              <a:t>Fixes bad markup that interferes with proper structure</a:t>
            </a:r>
          </a:p>
          <a:p>
            <a:pPr lvl="1">
              <a:spcBef>
                <a:spcPts val="0"/>
              </a:spcBef>
            </a:pPr>
            <a:r>
              <a:rPr lang="en-US" sz="2000" dirty="0" smtClean="0"/>
              <a:t>Illegal markup in a true DOM tree</a:t>
            </a:r>
            <a:endParaRPr lang="en-US" sz="2000" dirty="0"/>
          </a:p>
        </p:txBody>
      </p:sp>
      <p:sp>
        <p:nvSpPr>
          <p:cNvPr id="2" name="Title 1"/>
          <p:cNvSpPr>
            <a:spLocks noGrp="1"/>
          </p:cNvSpPr>
          <p:nvPr>
            <p:ph type="title"/>
          </p:nvPr>
        </p:nvSpPr>
        <p:spPr/>
        <p:txBody>
          <a:bodyPr/>
          <a:lstStyle/>
          <a:p>
            <a:r>
              <a:rPr lang="en-US" smtClean="0"/>
              <a:t>Mutation XSS</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67</a:t>
            </a:fld>
            <a:endParaRPr lang="en-US"/>
          </a:p>
        </p:txBody>
      </p:sp>
    </p:spTree>
    <p:extLst>
      <p:ext uri="{BB962C8B-B14F-4D97-AF65-F5344CB8AC3E}">
        <p14:creationId xmlns:p14="http://schemas.microsoft.com/office/powerpoint/2010/main" val="25286759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http://html5sec.org/</a:t>
            </a:r>
            <a:r>
              <a:rPr lang="en-US" dirty="0" err="1" smtClean="0">
                <a:solidFill>
                  <a:srgbClr val="4F81BD"/>
                </a:solidFill>
              </a:rPr>
              <a:t>innerhtml</a:t>
            </a:r>
            <a:r>
              <a:rPr lang="en-US" dirty="0" smtClean="0">
                <a:solidFill>
                  <a:srgbClr val="4F81BD"/>
                </a:solidFill>
              </a:rPr>
              <a:t>/</a:t>
            </a:r>
          </a:p>
          <a:p>
            <a:r>
              <a:rPr lang="en-US" dirty="0" smtClean="0"/>
              <a:t>Test-suite so that you can see the effects of </a:t>
            </a:r>
            <a:r>
              <a:rPr lang="en-US" dirty="0" err="1" smtClean="0"/>
              <a:t>innerHTML</a:t>
            </a:r>
            <a:endParaRPr lang="en-US" dirty="0" smtClean="0"/>
          </a:p>
          <a:p>
            <a:r>
              <a:rPr lang="en-US" dirty="0" smtClean="0"/>
              <a:t>Screenshots to follow that recreate his live demo</a:t>
            </a:r>
            <a:endParaRPr lang="en-US" dirty="0"/>
          </a:p>
        </p:txBody>
      </p:sp>
      <p:sp>
        <p:nvSpPr>
          <p:cNvPr id="2" name="Title 1"/>
          <p:cNvSpPr>
            <a:spLocks noGrp="1"/>
          </p:cNvSpPr>
          <p:nvPr>
            <p:ph type="title"/>
          </p:nvPr>
        </p:nvSpPr>
        <p:spPr/>
        <p:txBody>
          <a:bodyPr/>
          <a:lstStyle/>
          <a:p>
            <a:r>
              <a:rPr lang="en-US" smtClean="0"/>
              <a:t>Mutation XSS</a:t>
            </a:r>
            <a:endParaRPr lang="en-US" dirty="0"/>
          </a:p>
        </p:txBody>
      </p:sp>
    </p:spTree>
    <p:extLst>
      <p:ext uri="{BB962C8B-B14F-4D97-AF65-F5344CB8AC3E}">
        <p14:creationId xmlns:p14="http://schemas.microsoft.com/office/powerpoint/2010/main" val="2320188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9" name="Picture 8"/>
          <p:cNvPicPr>
            <a:picLocks noChangeAspect="1"/>
          </p:cNvPicPr>
          <p:nvPr/>
        </p:nvPicPr>
        <p:blipFill>
          <a:blip r:embed="rId3"/>
          <a:stretch>
            <a:fillRect/>
          </a:stretch>
        </p:blipFill>
        <p:spPr>
          <a:xfrm>
            <a:off x="0" y="1066800"/>
            <a:ext cx="9168040" cy="5791200"/>
          </a:xfrm>
          <a:prstGeom prst="rect">
            <a:avLst/>
          </a:prstGeom>
        </p:spPr>
      </p:pic>
    </p:spTree>
    <p:extLst>
      <p:ext uri="{BB962C8B-B14F-4D97-AF65-F5344CB8AC3E}">
        <p14:creationId xmlns:p14="http://schemas.microsoft.com/office/powerpoint/2010/main" val="19026259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Past Years</a:t>
            </a:r>
            <a:endParaRPr lang="en-US" dirty="0"/>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580703612"/>
              </p:ext>
            </p:extLst>
          </p:nvPr>
        </p:nvGraphicFramePr>
        <p:xfrm>
          <a:off x="609600" y="1447800"/>
          <a:ext cx="7924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158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5" name="Picture 4"/>
          <p:cNvPicPr>
            <a:picLocks noChangeAspect="1"/>
          </p:cNvPicPr>
          <p:nvPr/>
        </p:nvPicPr>
        <p:blipFill rotWithShape="1">
          <a:blip r:embed="rId3"/>
          <a:srcRect t="1" b="-1733"/>
          <a:stretch/>
        </p:blipFill>
        <p:spPr>
          <a:xfrm>
            <a:off x="0" y="1069848"/>
            <a:ext cx="9160256" cy="5788152"/>
          </a:xfrm>
          <a:prstGeom prst="rect">
            <a:avLst/>
          </a:prstGeom>
          <a:solidFill>
            <a:schemeClr val="bg1"/>
          </a:solidFill>
        </p:spPr>
      </p:pic>
    </p:spTree>
    <p:extLst>
      <p:ext uri="{BB962C8B-B14F-4D97-AF65-F5344CB8AC3E}">
        <p14:creationId xmlns:p14="http://schemas.microsoft.com/office/powerpoint/2010/main" val="32832287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069848"/>
            <a:ext cx="9144000" cy="5779851"/>
          </a:xfrm>
          <a:prstGeom prst="rect">
            <a:avLst/>
          </a:prstGeom>
        </p:spPr>
      </p:pic>
      <p:sp>
        <p:nvSpPr>
          <p:cNvPr id="3" name="Title 2"/>
          <p:cNvSpPr>
            <a:spLocks noGrp="1"/>
          </p:cNvSpPr>
          <p:nvPr>
            <p:ph type="title"/>
          </p:nvPr>
        </p:nvSpPr>
        <p:spPr/>
        <p:txBody>
          <a:bodyPr/>
          <a:lstStyle/>
          <a:p>
            <a:r>
              <a:rPr lang="en-US" dirty="0" smtClean="0"/>
              <a:t>Mutation XSS</a:t>
            </a:r>
            <a:endParaRPr lang="en-US" dirty="0"/>
          </a:p>
        </p:txBody>
      </p:sp>
    </p:spTree>
    <p:extLst>
      <p:ext uri="{BB962C8B-B14F-4D97-AF65-F5344CB8AC3E}">
        <p14:creationId xmlns:p14="http://schemas.microsoft.com/office/powerpoint/2010/main" val="357845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 b="-2386"/>
          <a:stretch/>
        </p:blipFill>
        <p:spPr>
          <a:xfrm>
            <a:off x="0" y="1069848"/>
            <a:ext cx="9144000" cy="5788152"/>
          </a:xfrm>
          <a:prstGeom prst="rect">
            <a:avLst/>
          </a:prstGeom>
          <a:solidFill>
            <a:srgbClr val="FFFFFF"/>
          </a:solidFill>
        </p:spPr>
      </p:pic>
      <p:sp>
        <p:nvSpPr>
          <p:cNvPr id="3" name="Title 2"/>
          <p:cNvSpPr>
            <a:spLocks noGrp="1"/>
          </p:cNvSpPr>
          <p:nvPr>
            <p:ph type="title"/>
          </p:nvPr>
        </p:nvSpPr>
        <p:spPr/>
        <p:txBody>
          <a:bodyPr/>
          <a:lstStyle/>
          <a:p>
            <a:r>
              <a:rPr lang="en-US" dirty="0" smtClean="0"/>
              <a:t>Mutation XSS</a:t>
            </a:r>
            <a:endParaRPr lang="en-US" dirty="0"/>
          </a:p>
        </p:txBody>
      </p:sp>
    </p:spTree>
    <p:extLst>
      <p:ext uri="{BB962C8B-B14F-4D97-AF65-F5344CB8AC3E}">
        <p14:creationId xmlns:p14="http://schemas.microsoft.com/office/powerpoint/2010/main" val="1735291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4631"/>
          <a:stretch/>
        </p:blipFill>
        <p:spPr>
          <a:xfrm>
            <a:off x="0" y="1069848"/>
            <a:ext cx="9144000" cy="5788152"/>
          </a:xfrm>
          <a:prstGeom prst="rect">
            <a:avLst/>
          </a:prstGeom>
          <a:solidFill>
            <a:srgbClr val="FFFFFF"/>
          </a:solidFill>
        </p:spPr>
      </p:pic>
      <p:sp>
        <p:nvSpPr>
          <p:cNvPr id="2" name="Title 1"/>
          <p:cNvSpPr>
            <a:spLocks noGrp="1"/>
          </p:cNvSpPr>
          <p:nvPr>
            <p:ph type="title"/>
          </p:nvPr>
        </p:nvSpPr>
        <p:spPr/>
        <p:txBody>
          <a:bodyPr/>
          <a:lstStyle/>
          <a:p>
            <a:r>
              <a:rPr lang="en-US" dirty="0" smtClean="0"/>
              <a:t>Mutation XSS</a:t>
            </a:r>
            <a:endParaRPr lang="en-US" dirty="0"/>
          </a:p>
        </p:txBody>
      </p:sp>
    </p:spTree>
    <p:extLst>
      <p:ext uri="{BB962C8B-B14F-4D97-AF65-F5344CB8AC3E}">
        <p14:creationId xmlns:p14="http://schemas.microsoft.com/office/powerpoint/2010/main" val="346651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3" name="Picture 2"/>
          <p:cNvPicPr>
            <a:picLocks noChangeAspect="1"/>
          </p:cNvPicPr>
          <p:nvPr/>
        </p:nvPicPr>
        <p:blipFill rotWithShape="1">
          <a:blip r:embed="rId3"/>
          <a:srcRect b="-1065"/>
          <a:stretch/>
        </p:blipFill>
        <p:spPr>
          <a:xfrm>
            <a:off x="0" y="1069848"/>
            <a:ext cx="9144000" cy="5788152"/>
          </a:xfrm>
          <a:prstGeom prst="rect">
            <a:avLst/>
          </a:prstGeom>
          <a:solidFill>
            <a:srgbClr val="FFFFFF"/>
          </a:solidFill>
        </p:spPr>
      </p:pic>
    </p:spTree>
    <p:extLst>
      <p:ext uri="{BB962C8B-B14F-4D97-AF65-F5344CB8AC3E}">
        <p14:creationId xmlns:p14="http://schemas.microsoft.com/office/powerpoint/2010/main" val="3022866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8" name="Picture 7"/>
          <p:cNvPicPr>
            <a:picLocks noChangeAspect="1"/>
          </p:cNvPicPr>
          <p:nvPr/>
        </p:nvPicPr>
        <p:blipFill rotWithShape="1">
          <a:blip r:embed="rId3"/>
          <a:srcRect t="1" b="-3986"/>
          <a:stretch/>
        </p:blipFill>
        <p:spPr>
          <a:xfrm>
            <a:off x="0" y="1069848"/>
            <a:ext cx="9144000" cy="5788152"/>
          </a:xfrm>
          <a:prstGeom prst="rect">
            <a:avLst/>
          </a:prstGeom>
          <a:solidFill>
            <a:srgbClr val="FFFFFF"/>
          </a:solidFill>
        </p:spPr>
      </p:pic>
    </p:spTree>
    <p:extLst>
      <p:ext uri="{BB962C8B-B14F-4D97-AF65-F5344CB8AC3E}">
        <p14:creationId xmlns:p14="http://schemas.microsoft.com/office/powerpoint/2010/main" val="4064255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9" name="Picture 8"/>
          <p:cNvPicPr>
            <a:picLocks noChangeAspect="1"/>
          </p:cNvPicPr>
          <p:nvPr/>
        </p:nvPicPr>
        <p:blipFill rotWithShape="1">
          <a:blip r:embed="rId3"/>
          <a:srcRect t="1" b="-2289"/>
          <a:stretch/>
        </p:blipFill>
        <p:spPr>
          <a:xfrm>
            <a:off x="0" y="1069849"/>
            <a:ext cx="9144000" cy="5788125"/>
          </a:xfrm>
          <a:prstGeom prst="rect">
            <a:avLst/>
          </a:prstGeom>
          <a:solidFill>
            <a:srgbClr val="FFFFFF"/>
          </a:solidFill>
        </p:spPr>
      </p:pic>
    </p:spTree>
    <p:extLst>
      <p:ext uri="{BB962C8B-B14F-4D97-AF65-F5344CB8AC3E}">
        <p14:creationId xmlns:p14="http://schemas.microsoft.com/office/powerpoint/2010/main" val="33382801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pic>
        <p:nvPicPr>
          <p:cNvPr id="8" name="Picture 7"/>
          <p:cNvPicPr>
            <a:picLocks noChangeAspect="1"/>
          </p:cNvPicPr>
          <p:nvPr/>
        </p:nvPicPr>
        <p:blipFill rotWithShape="1">
          <a:blip r:embed="rId3"/>
          <a:srcRect b="-2817"/>
          <a:stretch/>
        </p:blipFill>
        <p:spPr>
          <a:xfrm>
            <a:off x="0" y="1066800"/>
            <a:ext cx="9144000" cy="5788152"/>
          </a:xfrm>
          <a:prstGeom prst="rect">
            <a:avLst/>
          </a:prstGeom>
          <a:solidFill>
            <a:srgbClr val="FFFFFF"/>
          </a:solidFill>
        </p:spPr>
      </p:pic>
    </p:spTree>
    <p:extLst>
      <p:ext uri="{BB962C8B-B14F-4D97-AF65-F5344CB8AC3E}">
        <p14:creationId xmlns:p14="http://schemas.microsoft.com/office/powerpoint/2010/main" val="197726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 XSS</a:t>
            </a:r>
            <a:endParaRPr lang="en-US" dirty="0"/>
          </a:p>
        </p:txBody>
      </p:sp>
      <p:sp>
        <p:nvSpPr>
          <p:cNvPr id="7" name="Content Placeholder 2"/>
          <p:cNvSpPr>
            <a:spLocks noGrp="1"/>
          </p:cNvSpPr>
          <p:nvPr>
            <p:ph idx="4294967295"/>
          </p:nvPr>
        </p:nvSpPr>
        <p:spPr>
          <a:xfrm>
            <a:off x="647700" y="1517650"/>
            <a:ext cx="8496300" cy="4587875"/>
          </a:xfrm>
          <a:prstGeom prst="rect">
            <a:avLst/>
          </a:prstGeom>
        </p:spPr>
        <p:txBody>
          <a:bodyPr/>
          <a:lstStyle/>
          <a:p>
            <a:r>
              <a:rPr lang="en-US" sz="2100" dirty="0"/>
              <a:t>Test-suite so that you can see the effects of </a:t>
            </a:r>
            <a:r>
              <a:rPr lang="en-US" sz="2100" dirty="0" err="1"/>
              <a:t>innerHTML</a:t>
            </a:r>
            <a:endParaRPr lang="en-US" sz="2100" dirty="0"/>
          </a:p>
          <a:p>
            <a:r>
              <a:rPr lang="en-US" sz="2100" dirty="0"/>
              <a:t>Screenshots to follow that recreate his live demo</a:t>
            </a:r>
            <a:endParaRPr lang="en-US" sz="1800" dirty="0"/>
          </a:p>
        </p:txBody>
      </p:sp>
      <p:pic>
        <p:nvPicPr>
          <p:cNvPr id="10" name="Picture 9"/>
          <p:cNvPicPr>
            <a:picLocks noChangeAspect="1"/>
          </p:cNvPicPr>
          <p:nvPr/>
        </p:nvPicPr>
        <p:blipFill rotWithShape="1">
          <a:blip r:embed="rId3"/>
          <a:srcRect b="-2149"/>
          <a:stretch/>
        </p:blipFill>
        <p:spPr>
          <a:xfrm>
            <a:off x="0" y="1069848"/>
            <a:ext cx="9144000" cy="5788152"/>
          </a:xfrm>
          <a:prstGeom prst="rect">
            <a:avLst/>
          </a:prstGeom>
          <a:solidFill>
            <a:srgbClr val="FFFFFF"/>
          </a:solidFill>
        </p:spPr>
      </p:pic>
    </p:spTree>
    <p:extLst>
      <p:ext uri="{BB962C8B-B14F-4D97-AF65-F5344CB8AC3E}">
        <p14:creationId xmlns:p14="http://schemas.microsoft.com/office/powerpoint/2010/main" val="11789764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buNone/>
            </a:pPr>
            <a:r>
              <a:rPr lang="en-US" dirty="0" smtClean="0">
                <a:solidFill>
                  <a:srgbClr val="4F81BD"/>
                </a:solidFill>
              </a:rPr>
              <a:t>MXSS Credits</a:t>
            </a:r>
          </a:p>
          <a:p>
            <a:r>
              <a:rPr lang="en-US" dirty="0" smtClean="0"/>
              <a:t>Gareth </a:t>
            </a:r>
            <a:r>
              <a:rPr lang="en-US" dirty="0" err="1" smtClean="0"/>
              <a:t>Heyes</a:t>
            </a:r>
            <a:endParaRPr lang="en-US" dirty="0" smtClean="0"/>
          </a:p>
          <a:p>
            <a:r>
              <a:rPr lang="en-US" dirty="0" smtClean="0"/>
              <a:t>Yosuke Hasegawa</a:t>
            </a:r>
          </a:p>
          <a:p>
            <a:r>
              <a:rPr lang="en-US" dirty="0" err="1" smtClean="0"/>
              <a:t>LeverOne</a:t>
            </a:r>
            <a:endParaRPr lang="en-US" dirty="0" smtClean="0"/>
          </a:p>
          <a:p>
            <a:r>
              <a:rPr lang="en-US" dirty="0" smtClean="0"/>
              <a:t>Eduardo Vela</a:t>
            </a:r>
          </a:p>
          <a:p>
            <a:r>
              <a:rPr lang="en-US" dirty="0" smtClean="0"/>
              <a:t>Dave Ross</a:t>
            </a:r>
          </a:p>
          <a:p>
            <a:r>
              <a:rPr lang="en-US" dirty="0" smtClean="0"/>
              <a:t>Stefano Di Paola</a:t>
            </a:r>
            <a:endParaRPr lang="en-US" dirty="0"/>
          </a:p>
        </p:txBody>
      </p:sp>
      <p:sp>
        <p:nvSpPr>
          <p:cNvPr id="2" name="Title 1"/>
          <p:cNvSpPr>
            <a:spLocks noGrp="1"/>
          </p:cNvSpPr>
          <p:nvPr>
            <p:ph type="title"/>
          </p:nvPr>
        </p:nvSpPr>
        <p:spPr/>
        <p:txBody>
          <a:bodyPr/>
          <a:lstStyle/>
          <a:p>
            <a:r>
              <a:rPr lang="en-US" smtClean="0"/>
              <a:t>Mutation XSS</a:t>
            </a:r>
            <a:endParaRPr lang="en-US" dirty="0"/>
          </a:p>
        </p:txBody>
      </p:sp>
    </p:spTree>
    <p:extLst>
      <p:ext uri="{BB962C8B-B14F-4D97-AF65-F5344CB8AC3E}">
        <p14:creationId xmlns:p14="http://schemas.microsoft.com/office/powerpoint/2010/main" val="620125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a:spcBef>
                <a:spcPts val="0"/>
              </a:spcBef>
            </a:pPr>
            <a:r>
              <a:rPr lang="en-US" dirty="0" smtClean="0"/>
              <a:t>31 NEW Techniques	</a:t>
            </a:r>
          </a:p>
          <a:p>
            <a:pPr>
              <a:spcBef>
                <a:spcPts val="0"/>
              </a:spcBef>
            </a:pPr>
            <a:r>
              <a:rPr lang="en-US" dirty="0" smtClean="0"/>
              <a:t>Mutation XSS</a:t>
            </a:r>
          </a:p>
          <a:p>
            <a:pPr>
              <a:spcBef>
                <a:spcPts val="0"/>
              </a:spcBef>
            </a:pPr>
            <a:r>
              <a:rPr lang="en-US" dirty="0" smtClean="0"/>
              <a:t>BREACH</a:t>
            </a:r>
          </a:p>
          <a:p>
            <a:pPr>
              <a:spcBef>
                <a:spcPts val="0"/>
              </a:spcBef>
            </a:pPr>
            <a:r>
              <a:rPr lang="en-US" dirty="0" smtClean="0"/>
              <a:t>Pixel Perfect Timing Attacks with HTML5</a:t>
            </a:r>
          </a:p>
          <a:p>
            <a:pPr>
              <a:spcBef>
                <a:spcPts val="0"/>
              </a:spcBef>
            </a:pPr>
            <a:r>
              <a:rPr lang="en-US" dirty="0" smtClean="0"/>
              <a:t>Lucky 13</a:t>
            </a:r>
          </a:p>
          <a:p>
            <a:pPr>
              <a:spcBef>
                <a:spcPts val="0"/>
              </a:spcBef>
            </a:pPr>
            <a:r>
              <a:rPr lang="en-US" dirty="0" smtClean="0"/>
              <a:t>Weaknesses in RC4</a:t>
            </a:r>
          </a:p>
          <a:p>
            <a:pPr>
              <a:spcBef>
                <a:spcPts val="0"/>
              </a:spcBef>
            </a:pPr>
            <a:r>
              <a:rPr lang="en-US" dirty="0" smtClean="0"/>
              <a:t>XML Out of Band Data Retrieval</a:t>
            </a:r>
          </a:p>
          <a:p>
            <a:pPr>
              <a:spcBef>
                <a:spcPts val="0"/>
              </a:spcBef>
            </a:pPr>
            <a:r>
              <a:rPr lang="en-US" dirty="0" smtClean="0"/>
              <a:t>Million Browser Botnet</a:t>
            </a:r>
          </a:p>
          <a:p>
            <a:pPr>
              <a:spcBef>
                <a:spcPts val="0"/>
              </a:spcBef>
            </a:pPr>
            <a:r>
              <a:rPr lang="en-US" dirty="0" smtClean="0"/>
              <a:t>Large Scale Detection of DOM based XSS</a:t>
            </a:r>
          </a:p>
          <a:p>
            <a:pPr>
              <a:spcBef>
                <a:spcPts val="0"/>
              </a:spcBef>
            </a:pPr>
            <a:r>
              <a:rPr lang="en-US" dirty="0" smtClean="0"/>
              <a:t>Tor Hidden Service Passive </a:t>
            </a:r>
            <a:r>
              <a:rPr lang="en-US" dirty="0" err="1" smtClean="0"/>
              <a:t>Decloaking</a:t>
            </a:r>
            <a:endParaRPr lang="en-US" dirty="0" smtClean="0"/>
          </a:p>
          <a:p>
            <a:pPr>
              <a:spcBef>
                <a:spcPts val="0"/>
              </a:spcBef>
            </a:pPr>
            <a:r>
              <a:rPr lang="en-US" dirty="0" smtClean="0"/>
              <a:t>HTML5 Hard Disk Filler</a:t>
            </a:r>
            <a:endParaRPr lang="en-US" dirty="0" smtClean="0">
              <a:hlinkClick r:id="rId3"/>
            </a:endParaRPr>
          </a:p>
          <a:p>
            <a:pPr marL="182880" lvl="1" indent="0">
              <a:spcBef>
                <a:spcPts val="0"/>
              </a:spcBef>
              <a:buNone/>
            </a:pPr>
            <a:endParaRPr lang="en-US" sz="1200" dirty="0" smtClean="0">
              <a:hlinkClick r:id="rId3"/>
            </a:endParaRPr>
          </a:p>
          <a:p>
            <a:pPr marL="182880" lvl="1" indent="0">
              <a:spcBef>
                <a:spcPts val="0"/>
              </a:spcBef>
              <a:buNone/>
            </a:pPr>
            <a:r>
              <a:rPr lang="en-US" sz="1200" dirty="0" smtClean="0">
                <a:hlinkClick r:id="rId3"/>
              </a:rPr>
              <a:t>https://blog.whitehatsec.com/top-10-web-hacking-techniques-2013/</a:t>
            </a:r>
            <a:endParaRPr lang="en-US" sz="1200" dirty="0"/>
          </a:p>
        </p:txBody>
      </p:sp>
      <p:sp>
        <p:nvSpPr>
          <p:cNvPr id="2" name="Title 1"/>
          <p:cNvSpPr>
            <a:spLocks noGrp="1"/>
          </p:cNvSpPr>
          <p:nvPr>
            <p:ph type="title"/>
          </p:nvPr>
        </p:nvSpPr>
        <p:spPr/>
        <p:txBody>
          <a:bodyPr/>
          <a:lstStyle/>
          <a:p>
            <a:r>
              <a:rPr lang="en-US" smtClean="0"/>
              <a:t>The Year 2013</a:t>
            </a:r>
            <a:endParaRPr lang="en-US" dirty="0"/>
          </a:p>
        </p:txBody>
      </p:sp>
    </p:spTree>
    <p:extLst>
      <p:ext uri="{BB962C8B-B14F-4D97-AF65-F5344CB8AC3E}">
        <p14:creationId xmlns:p14="http://schemas.microsoft.com/office/powerpoint/2010/main" val="1505241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r>
              <a:rPr lang="en-US" smtClean="0"/>
              <a:t>WHAT WE’VE LEARNED</a:t>
            </a:r>
            <a:endParaRPr lang="en-US" dirty="0"/>
          </a:p>
        </p:txBody>
      </p:sp>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3652808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lstStyle/>
          <a:p>
            <a:pPr marL="0" indent="0">
              <a:spcBef>
                <a:spcPts val="1376"/>
              </a:spcBef>
              <a:buNone/>
            </a:pPr>
            <a:r>
              <a:rPr lang="en-US" sz="2000" b="1" dirty="0"/>
              <a:t>What’s old is new and improved</a:t>
            </a:r>
            <a:r>
              <a:rPr lang="en-US" sz="2000" dirty="0"/>
              <a:t>: Many Web attack techniques from previous years, including those not appearing on the Top Ten, are constantly being improved. Researchers leverage new technology functionality and combine previously known techniques and produce combinations.</a:t>
            </a:r>
          </a:p>
          <a:p>
            <a:pPr marL="0" indent="0">
              <a:spcBef>
                <a:spcPts val="1376"/>
              </a:spcBef>
              <a:buNone/>
            </a:pPr>
            <a:r>
              <a:rPr lang="en-US" sz="2000" b="1" dirty="0"/>
              <a:t>Encryption</a:t>
            </a:r>
            <a:r>
              <a:rPr lang="en-US" sz="2000" dirty="0"/>
              <a:t>: </a:t>
            </a:r>
            <a:r>
              <a:rPr lang="en-US" sz="2000" dirty="0" smtClean="0"/>
              <a:t>TLS </a:t>
            </a:r>
            <a:r>
              <a:rPr lang="en-US" sz="2000" dirty="0"/>
              <a:t>related attack techniques, by </a:t>
            </a:r>
            <a:r>
              <a:rPr lang="en-US" sz="2000" dirty="0" err="1"/>
              <a:t>Juliano</a:t>
            </a:r>
            <a:r>
              <a:rPr lang="en-US" sz="2000" dirty="0"/>
              <a:t> Rizzo and Thai Duong, took the #1 spot 3 years in a row (CRIME in 2012, BEAST in 2011 and Padding Oracle in 2010). 3 of the top 5 in 2013 are very similar. Web security community respects deep technical research</a:t>
            </a:r>
          </a:p>
          <a:p>
            <a:pPr marL="0" indent="0">
              <a:spcBef>
                <a:spcPts val="1376"/>
              </a:spcBef>
              <a:buNone/>
            </a:pPr>
            <a:r>
              <a:rPr lang="en-US" sz="2000" b="1" dirty="0"/>
              <a:t>Creativity</a:t>
            </a:r>
            <a:r>
              <a:rPr lang="en-US" sz="2000" dirty="0"/>
              <a:t>: In 2013 we saw attack techniques that ranged from simple concepts adapted in a unique way to cause a problem, to deep technical and theoretical research on encryption and TLS flaws. It just goes to show us that taking something simple and looking at it in a new light might be all it takes at times</a:t>
            </a:r>
            <a:r>
              <a:rPr lang="en-US" sz="2000" dirty="0" smtClean="0"/>
              <a:t>.</a:t>
            </a:r>
            <a:endParaRPr lang="en-US" sz="2000" dirty="0"/>
          </a:p>
        </p:txBody>
      </p:sp>
      <p:sp>
        <p:nvSpPr>
          <p:cNvPr id="2" name="Title 1"/>
          <p:cNvSpPr>
            <a:spLocks noGrp="1"/>
          </p:cNvSpPr>
          <p:nvPr>
            <p:ph type="title"/>
          </p:nvPr>
        </p:nvSpPr>
        <p:spPr/>
        <p:txBody>
          <a:bodyPr/>
          <a:lstStyle/>
          <a:p>
            <a:r>
              <a:rPr lang="en-US" dirty="0" smtClean="0"/>
              <a:t>Lessons</a:t>
            </a:r>
            <a:endParaRPr lang="en-US" dirty="0"/>
          </a:p>
        </p:txBody>
      </p:sp>
      <p:sp>
        <p:nvSpPr>
          <p:cNvPr id="4" name="Footer Placeholder 3"/>
          <p:cNvSpPr>
            <a:spLocks noGrp="1"/>
          </p:cNvSpPr>
          <p:nvPr>
            <p:ph type="ftr" sz="quarter" idx="4294967295"/>
          </p:nvPr>
        </p:nvSpPr>
        <p:spPr>
          <a:xfrm>
            <a:off x="0" y="6429375"/>
            <a:ext cx="5562600" cy="266700"/>
          </a:xfrm>
          <a:prstGeom prst="rect">
            <a:avLst/>
          </a:prstGeom>
        </p:spPr>
        <p:txBody>
          <a:bodyPr/>
          <a:lstStyle/>
          <a:p>
            <a:r>
              <a:rPr lang="en-US" smtClean="0"/>
              <a:t>© 2013 WhiteHat Security, Inc.</a:t>
            </a:r>
            <a:endParaRPr lang="en-US" dirty="0"/>
          </a:p>
        </p:txBody>
      </p:sp>
      <p:sp>
        <p:nvSpPr>
          <p:cNvPr id="5" name="Slide Number Placeholder 4"/>
          <p:cNvSpPr>
            <a:spLocks noGrp="1"/>
          </p:cNvSpPr>
          <p:nvPr>
            <p:ph type="sldNum" sz="quarter" idx="4294967295"/>
          </p:nvPr>
        </p:nvSpPr>
        <p:spPr>
          <a:xfrm>
            <a:off x="7010400" y="6429375"/>
            <a:ext cx="2133600" cy="266700"/>
          </a:xfrm>
          <a:prstGeom prst="rect">
            <a:avLst/>
          </a:prstGeom>
        </p:spPr>
        <p:txBody>
          <a:bodyPr/>
          <a:lstStyle/>
          <a:p>
            <a:fld id="{45BEB53D-6ADF-174A-81A7-98AB46ED42B2}" type="slidenum">
              <a:rPr lang="en-US" smtClean="0"/>
              <a:t>81</a:t>
            </a:fld>
            <a:endParaRPr lang="en-US"/>
          </a:p>
        </p:txBody>
      </p:sp>
    </p:spTree>
    <p:extLst>
      <p:ext uri="{BB962C8B-B14F-4D97-AF65-F5344CB8AC3E}">
        <p14:creationId xmlns:p14="http://schemas.microsoft.com/office/powerpoint/2010/main" val="1690889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295400"/>
            <a:ext cx="8229600" cy="1600200"/>
          </a:xfrm>
        </p:spPr>
        <p:txBody>
          <a:bodyPr/>
          <a:lstStyle/>
          <a:p>
            <a:r>
              <a:rPr lang="en-US" sz="2000" dirty="0"/>
              <a:t>All Web security researchers</a:t>
            </a:r>
          </a:p>
          <a:p>
            <a:r>
              <a:rPr lang="en-US" sz="2000" dirty="0"/>
              <a:t>Panel of Judges:  Peleus </a:t>
            </a:r>
            <a:r>
              <a:rPr lang="en-US" sz="2000" dirty="0" err="1"/>
              <a:t>Uhely</a:t>
            </a:r>
            <a:r>
              <a:rPr lang="en-US" sz="2000" dirty="0"/>
              <a:t>, Jeff Williams, Dan </a:t>
            </a:r>
            <a:r>
              <a:rPr lang="en-US" sz="2000" dirty="0" err="1"/>
              <a:t>Kaminsky</a:t>
            </a:r>
            <a:r>
              <a:rPr lang="en-US" sz="2000" dirty="0"/>
              <a:t>, </a:t>
            </a:r>
            <a:r>
              <a:rPr lang="en-US" sz="2000" dirty="0" err="1"/>
              <a:t>Romain</a:t>
            </a:r>
            <a:r>
              <a:rPr lang="en-US" sz="2000" dirty="0"/>
              <a:t> </a:t>
            </a:r>
            <a:r>
              <a:rPr lang="en-US" sz="2000" dirty="0" err="1"/>
              <a:t>Gaucher</a:t>
            </a:r>
            <a:r>
              <a:rPr lang="en-US" sz="2000" dirty="0"/>
              <a:t>, </a:t>
            </a:r>
            <a:r>
              <a:rPr lang="en-US" sz="2000" dirty="0" err="1"/>
              <a:t>Saumil</a:t>
            </a:r>
            <a:r>
              <a:rPr lang="en-US" sz="2000" dirty="0"/>
              <a:t> Shah, Giorgio </a:t>
            </a:r>
            <a:r>
              <a:rPr lang="en-US" sz="2000" dirty="0" err="1"/>
              <a:t>Maone</a:t>
            </a:r>
            <a:r>
              <a:rPr lang="en-US" sz="2000" dirty="0"/>
              <a:t>, Troy Hunt, Ivan </a:t>
            </a:r>
            <a:r>
              <a:rPr lang="en-US" sz="2000" dirty="0" err="1"/>
              <a:t>Ristic</a:t>
            </a:r>
            <a:endParaRPr lang="en-US" sz="2000" dirty="0"/>
          </a:p>
          <a:p>
            <a:r>
              <a:rPr lang="en-US" sz="2000" dirty="0"/>
              <a:t>Everyone in the Web security community who assisted with </a:t>
            </a:r>
            <a:r>
              <a:rPr lang="en-US" sz="2000" dirty="0" smtClean="0"/>
              <a:t>voting</a:t>
            </a:r>
            <a:endParaRPr lang="en-US" sz="2000" dirty="0"/>
          </a:p>
        </p:txBody>
      </p:sp>
      <p:sp>
        <p:nvSpPr>
          <p:cNvPr id="5" name="Title 4"/>
          <p:cNvSpPr>
            <a:spLocks noGrp="1"/>
          </p:cNvSpPr>
          <p:nvPr>
            <p:ph type="title"/>
          </p:nvPr>
        </p:nvSpPr>
        <p:spPr/>
        <p:txBody>
          <a:bodyPr/>
          <a:lstStyle/>
          <a:p>
            <a:r>
              <a:rPr lang="en-US" dirty="0" smtClean="0"/>
              <a:t>Thank you to…</a:t>
            </a:r>
            <a:endParaRPr lang="en-US" dirty="0"/>
          </a:p>
        </p:txBody>
      </p:sp>
      <p:sp>
        <p:nvSpPr>
          <p:cNvPr id="9" name="Content Placeholder 2"/>
          <p:cNvSpPr txBox="1">
            <a:spLocks/>
          </p:cNvSpPr>
          <p:nvPr/>
        </p:nvSpPr>
        <p:spPr>
          <a:xfrm>
            <a:off x="4648200" y="4419600"/>
            <a:ext cx="4114800" cy="1295400"/>
          </a:xfrm>
          <a:prstGeom prst="rect">
            <a:avLst/>
          </a:prstGeom>
        </p:spPr>
        <p:txBody>
          <a:bodyPr vert="horz" lIns="0" tIns="0" rIns="0" bIns="0" rtlCol="0">
            <a:noAutofit/>
          </a:bodyPr>
          <a:lstStyle>
            <a:lvl1pPr marL="0" indent="0" algn="l" defTabSz="650029" rtl="0" eaLnBrk="1" latinLnBrk="0" hangingPunct="1">
              <a:lnSpc>
                <a:spcPts val="3000"/>
              </a:lnSpc>
              <a:spcBef>
                <a:spcPts val="0"/>
              </a:spcBef>
              <a:spcAft>
                <a:spcPts val="600"/>
              </a:spcAft>
              <a:buFont typeface="Arial"/>
              <a:buNone/>
              <a:defRPr sz="2800" kern="1200" cap="all" spc="50" baseline="0">
                <a:solidFill>
                  <a:schemeClr val="bg1"/>
                </a:solidFill>
                <a:latin typeface="+mn-lt"/>
                <a:ea typeface="+mn-ea"/>
                <a:cs typeface="+mn-cs"/>
              </a:defRPr>
            </a:lvl1pPr>
            <a:lvl2pPr marL="0" indent="0" algn="l" defTabSz="650029" rtl="0" eaLnBrk="1" latinLnBrk="0" hangingPunct="1">
              <a:lnSpc>
                <a:spcPts val="3000"/>
              </a:lnSpc>
              <a:spcBef>
                <a:spcPts val="0"/>
              </a:spcBef>
              <a:spcAft>
                <a:spcPts val="2400"/>
              </a:spcAft>
              <a:buFont typeface="Arial"/>
              <a:buNone/>
              <a:defRPr sz="2800" b="0" i="0" kern="1200" spc="50" baseline="0">
                <a:solidFill>
                  <a:schemeClr val="bg1"/>
                </a:solidFill>
                <a:latin typeface="+mn-lt"/>
                <a:ea typeface="+mn-ea"/>
                <a:cs typeface="+mn-cs"/>
              </a:defRPr>
            </a:lvl2pPr>
            <a:lvl3pPr marL="0" indent="0" algn="l" defTabSz="650029" rtl="0" eaLnBrk="1" latinLnBrk="0" hangingPunct="1">
              <a:lnSpc>
                <a:spcPts val="2600"/>
              </a:lnSpc>
              <a:spcBef>
                <a:spcPts val="0"/>
              </a:spcBef>
              <a:buFont typeface="Arial"/>
              <a:buNone/>
              <a:defRPr sz="2400" i="1" kern="1200" spc="50" baseline="0">
                <a:solidFill>
                  <a:schemeClr val="bg1"/>
                </a:solidFill>
                <a:latin typeface="+mn-lt"/>
                <a:ea typeface="+mn-ea"/>
                <a:cs typeface="+mn-cs"/>
              </a:defRPr>
            </a:lvl3pPr>
            <a:lvl4pPr marL="2275105" indent="-325014" algn="l" defTabSz="650029" rtl="0" eaLnBrk="1" latinLnBrk="0" hangingPunct="1">
              <a:spcBef>
                <a:spcPct val="20000"/>
              </a:spcBef>
              <a:buFont typeface="Arial"/>
              <a:buChar char="–"/>
              <a:defRPr sz="2800" kern="1200">
                <a:solidFill>
                  <a:schemeClr val="bg1"/>
                </a:solidFill>
                <a:latin typeface="+mn-lt"/>
                <a:ea typeface="+mn-ea"/>
                <a:cs typeface="+mn-cs"/>
              </a:defRPr>
            </a:lvl4pPr>
            <a:lvl5pPr marL="2925138" indent="-325014" algn="l" defTabSz="650029" rtl="0" eaLnBrk="1" latinLnBrk="0" hangingPunct="1">
              <a:spcBef>
                <a:spcPct val="20000"/>
              </a:spcBef>
              <a:buFont typeface="Arial"/>
              <a:buChar char="»"/>
              <a:defRPr sz="2800" kern="1200">
                <a:solidFill>
                  <a:schemeClr val="bg1"/>
                </a:solidFill>
                <a:latin typeface="+mn-lt"/>
                <a:ea typeface="+mn-ea"/>
                <a:cs typeface="+mn-cs"/>
              </a:defRPr>
            </a:lvl5pPr>
            <a:lvl6pPr marL="3575169" indent="-325014" algn="l" defTabSz="650029" rtl="0" eaLnBrk="1" latinLnBrk="0" hangingPunct="1">
              <a:spcBef>
                <a:spcPct val="20000"/>
              </a:spcBef>
              <a:buFont typeface="Arial"/>
              <a:buChar char="•"/>
              <a:defRPr sz="2800" kern="1200">
                <a:solidFill>
                  <a:schemeClr val="tx1"/>
                </a:solidFill>
                <a:latin typeface="+mn-lt"/>
                <a:ea typeface="+mn-ea"/>
                <a:cs typeface="+mn-cs"/>
              </a:defRPr>
            </a:lvl6pPr>
            <a:lvl7pPr marL="4225197" indent="-325014" algn="l" defTabSz="650029" rtl="0" eaLnBrk="1" latinLnBrk="0" hangingPunct="1">
              <a:spcBef>
                <a:spcPct val="20000"/>
              </a:spcBef>
              <a:buFont typeface="Arial"/>
              <a:buChar char="•"/>
              <a:defRPr sz="2800" kern="1200">
                <a:solidFill>
                  <a:schemeClr val="tx1"/>
                </a:solidFill>
                <a:latin typeface="+mn-lt"/>
                <a:ea typeface="+mn-ea"/>
                <a:cs typeface="+mn-cs"/>
              </a:defRPr>
            </a:lvl7pPr>
            <a:lvl8pPr marL="4875229" indent="-325014" algn="l" defTabSz="650029" rtl="0" eaLnBrk="1" latinLnBrk="0" hangingPunct="1">
              <a:spcBef>
                <a:spcPct val="20000"/>
              </a:spcBef>
              <a:buFont typeface="Arial"/>
              <a:buChar char="•"/>
              <a:defRPr sz="2800" kern="1200">
                <a:solidFill>
                  <a:schemeClr val="tx1"/>
                </a:solidFill>
                <a:latin typeface="+mn-lt"/>
                <a:ea typeface="+mn-ea"/>
                <a:cs typeface="+mn-cs"/>
              </a:defRPr>
            </a:lvl8pPr>
            <a:lvl9pPr marL="5525256" indent="-325014" algn="l" defTabSz="650029" rtl="0" eaLnBrk="1" latinLnBrk="0" hangingPunct="1">
              <a:spcBef>
                <a:spcPct val="20000"/>
              </a:spcBef>
              <a:buFont typeface="Arial"/>
              <a:buChar char="•"/>
              <a:defRPr sz="2800" kern="1200">
                <a:solidFill>
                  <a:schemeClr val="tx1"/>
                </a:solidFill>
                <a:latin typeface="+mn-lt"/>
                <a:ea typeface="+mn-ea"/>
                <a:cs typeface="+mn-cs"/>
              </a:defRPr>
            </a:lvl9pPr>
          </a:lstStyle>
          <a:p>
            <a:pPr>
              <a:lnSpc>
                <a:spcPct val="100000"/>
              </a:lnSpc>
              <a:spcAft>
                <a:spcPts val="0"/>
              </a:spcAft>
            </a:pPr>
            <a:r>
              <a:rPr lang="en-US" sz="2000" b="1" dirty="0">
                <a:solidFill>
                  <a:schemeClr val="accent1"/>
                </a:solidFill>
              </a:rPr>
              <a:t>Johnathan </a:t>
            </a:r>
            <a:r>
              <a:rPr lang="en-US" sz="2000" b="1" dirty="0" err="1">
                <a:solidFill>
                  <a:schemeClr val="accent1"/>
                </a:solidFill>
              </a:rPr>
              <a:t>kuskos</a:t>
            </a:r>
            <a:endParaRPr lang="en-US" sz="2000" b="1" dirty="0">
              <a:solidFill>
                <a:schemeClr val="accent1"/>
              </a:solidFill>
            </a:endParaRPr>
          </a:p>
          <a:p>
            <a:pPr lvl="1">
              <a:lnSpc>
                <a:spcPct val="100000"/>
              </a:lnSpc>
              <a:spcAft>
                <a:spcPts val="0"/>
              </a:spcAft>
            </a:pPr>
            <a:r>
              <a:rPr lang="en-US" sz="1600" dirty="0">
                <a:solidFill>
                  <a:schemeClr val="tx1"/>
                </a:solidFill>
              </a:rPr>
              <a:t>Threat Research Center, Supervisor</a:t>
            </a:r>
          </a:p>
          <a:p>
            <a:pPr lvl="2">
              <a:lnSpc>
                <a:spcPct val="100000"/>
              </a:lnSpc>
              <a:spcAft>
                <a:spcPts val="0"/>
              </a:spcAft>
            </a:pPr>
            <a:r>
              <a:rPr lang="en-US" sz="1600" dirty="0">
                <a:solidFill>
                  <a:schemeClr val="tx1"/>
                </a:solidFill>
              </a:rPr>
              <a:t>Twitter: @</a:t>
            </a:r>
            <a:r>
              <a:rPr lang="en-US" sz="1600" dirty="0" err="1">
                <a:solidFill>
                  <a:schemeClr val="tx1"/>
                </a:solidFill>
              </a:rPr>
              <a:t>JohnathanKuskos</a:t>
            </a:r>
            <a:endParaRPr lang="en-US" sz="1600" dirty="0">
              <a:solidFill>
                <a:schemeClr val="tx1"/>
              </a:solidFill>
            </a:endParaRPr>
          </a:p>
          <a:p>
            <a:pPr lvl="2">
              <a:lnSpc>
                <a:spcPct val="100000"/>
              </a:lnSpc>
              <a:spcAft>
                <a:spcPts val="0"/>
              </a:spcAft>
            </a:pPr>
            <a:r>
              <a:rPr lang="en-US" sz="1600" dirty="0" smtClean="0">
                <a:solidFill>
                  <a:schemeClr val="tx1"/>
                </a:solidFill>
              </a:rPr>
              <a:t>Email: </a:t>
            </a:r>
            <a:r>
              <a:rPr lang="en-US" sz="1600" dirty="0" err="1" smtClean="0">
                <a:solidFill>
                  <a:schemeClr val="tx1"/>
                </a:solidFill>
              </a:rPr>
              <a:t>johnathan.kuskos</a:t>
            </a:r>
            <a:r>
              <a:rPr lang="en-US" sz="1600" dirty="0" err="1">
                <a:solidFill>
                  <a:schemeClr val="tx1"/>
                </a:solidFill>
              </a:rPr>
              <a:t>@whitehatsec.com</a:t>
            </a:r>
            <a:endParaRPr lang="en-US" sz="1600" dirty="0">
              <a:solidFill>
                <a:schemeClr val="tx1"/>
              </a:solidFill>
            </a:endParaRPr>
          </a:p>
        </p:txBody>
      </p:sp>
      <p:sp>
        <p:nvSpPr>
          <p:cNvPr id="10" name="Content Placeholder 2"/>
          <p:cNvSpPr txBox="1">
            <a:spLocks/>
          </p:cNvSpPr>
          <p:nvPr/>
        </p:nvSpPr>
        <p:spPr>
          <a:xfrm>
            <a:off x="609600" y="4419600"/>
            <a:ext cx="3733800" cy="1219200"/>
          </a:xfrm>
          <a:prstGeom prst="rect">
            <a:avLst/>
          </a:prstGeom>
        </p:spPr>
        <p:txBody>
          <a:bodyPr vert="horz" lIns="0" tIns="0" rIns="0" bIns="0" rtlCol="0">
            <a:noAutofit/>
          </a:bodyPr>
          <a:lstStyle>
            <a:lvl1pPr marL="0" indent="0" algn="l" defTabSz="650029" rtl="0" eaLnBrk="1" latinLnBrk="0" hangingPunct="1">
              <a:lnSpc>
                <a:spcPts val="3000"/>
              </a:lnSpc>
              <a:spcBef>
                <a:spcPts val="0"/>
              </a:spcBef>
              <a:spcAft>
                <a:spcPts val="600"/>
              </a:spcAft>
              <a:buFont typeface="Arial"/>
              <a:buNone/>
              <a:defRPr sz="2800" kern="1200" cap="all" spc="50" baseline="0">
                <a:solidFill>
                  <a:schemeClr val="bg1"/>
                </a:solidFill>
                <a:latin typeface="+mn-lt"/>
                <a:ea typeface="+mn-ea"/>
                <a:cs typeface="+mn-cs"/>
              </a:defRPr>
            </a:lvl1pPr>
            <a:lvl2pPr marL="0" indent="0" algn="l" defTabSz="650029" rtl="0" eaLnBrk="1" latinLnBrk="0" hangingPunct="1">
              <a:lnSpc>
                <a:spcPts val="3000"/>
              </a:lnSpc>
              <a:spcBef>
                <a:spcPts val="0"/>
              </a:spcBef>
              <a:spcAft>
                <a:spcPts val="2400"/>
              </a:spcAft>
              <a:buFont typeface="Arial"/>
              <a:buNone/>
              <a:defRPr sz="2800" b="0" i="0" kern="1200" spc="50" baseline="0">
                <a:solidFill>
                  <a:schemeClr val="bg1"/>
                </a:solidFill>
                <a:latin typeface="+mn-lt"/>
                <a:ea typeface="+mn-ea"/>
                <a:cs typeface="+mn-cs"/>
              </a:defRPr>
            </a:lvl2pPr>
            <a:lvl3pPr marL="0" indent="0" algn="l" defTabSz="650029" rtl="0" eaLnBrk="1" latinLnBrk="0" hangingPunct="1">
              <a:lnSpc>
                <a:spcPts val="2600"/>
              </a:lnSpc>
              <a:spcBef>
                <a:spcPts val="0"/>
              </a:spcBef>
              <a:buFont typeface="Arial"/>
              <a:buNone/>
              <a:defRPr sz="2400" i="1" kern="1200" spc="50" baseline="0">
                <a:solidFill>
                  <a:schemeClr val="bg1"/>
                </a:solidFill>
                <a:latin typeface="+mn-lt"/>
                <a:ea typeface="+mn-ea"/>
                <a:cs typeface="+mn-cs"/>
              </a:defRPr>
            </a:lvl3pPr>
            <a:lvl4pPr marL="2275105" indent="-325014" algn="l" defTabSz="650029" rtl="0" eaLnBrk="1" latinLnBrk="0" hangingPunct="1">
              <a:spcBef>
                <a:spcPct val="20000"/>
              </a:spcBef>
              <a:buFont typeface="Arial"/>
              <a:buChar char="–"/>
              <a:defRPr sz="2800" kern="1200">
                <a:solidFill>
                  <a:schemeClr val="bg1"/>
                </a:solidFill>
                <a:latin typeface="+mn-lt"/>
                <a:ea typeface="+mn-ea"/>
                <a:cs typeface="+mn-cs"/>
              </a:defRPr>
            </a:lvl4pPr>
            <a:lvl5pPr marL="2925138" indent="-325014" algn="l" defTabSz="650029" rtl="0" eaLnBrk="1" latinLnBrk="0" hangingPunct="1">
              <a:spcBef>
                <a:spcPct val="20000"/>
              </a:spcBef>
              <a:buFont typeface="Arial"/>
              <a:buChar char="»"/>
              <a:defRPr sz="2800" kern="1200">
                <a:solidFill>
                  <a:schemeClr val="bg1"/>
                </a:solidFill>
                <a:latin typeface="+mn-lt"/>
                <a:ea typeface="+mn-ea"/>
                <a:cs typeface="+mn-cs"/>
              </a:defRPr>
            </a:lvl5pPr>
            <a:lvl6pPr marL="3575169" indent="-325014" algn="l" defTabSz="650029" rtl="0" eaLnBrk="1" latinLnBrk="0" hangingPunct="1">
              <a:spcBef>
                <a:spcPct val="20000"/>
              </a:spcBef>
              <a:buFont typeface="Arial"/>
              <a:buChar char="•"/>
              <a:defRPr sz="2800" kern="1200">
                <a:solidFill>
                  <a:schemeClr val="tx1"/>
                </a:solidFill>
                <a:latin typeface="+mn-lt"/>
                <a:ea typeface="+mn-ea"/>
                <a:cs typeface="+mn-cs"/>
              </a:defRPr>
            </a:lvl6pPr>
            <a:lvl7pPr marL="4225197" indent="-325014" algn="l" defTabSz="650029" rtl="0" eaLnBrk="1" latinLnBrk="0" hangingPunct="1">
              <a:spcBef>
                <a:spcPct val="20000"/>
              </a:spcBef>
              <a:buFont typeface="Arial"/>
              <a:buChar char="•"/>
              <a:defRPr sz="2800" kern="1200">
                <a:solidFill>
                  <a:schemeClr val="tx1"/>
                </a:solidFill>
                <a:latin typeface="+mn-lt"/>
                <a:ea typeface="+mn-ea"/>
                <a:cs typeface="+mn-cs"/>
              </a:defRPr>
            </a:lvl7pPr>
            <a:lvl8pPr marL="4875229" indent="-325014" algn="l" defTabSz="650029" rtl="0" eaLnBrk="1" latinLnBrk="0" hangingPunct="1">
              <a:spcBef>
                <a:spcPct val="20000"/>
              </a:spcBef>
              <a:buFont typeface="Arial"/>
              <a:buChar char="•"/>
              <a:defRPr sz="2800" kern="1200">
                <a:solidFill>
                  <a:schemeClr val="tx1"/>
                </a:solidFill>
                <a:latin typeface="+mn-lt"/>
                <a:ea typeface="+mn-ea"/>
                <a:cs typeface="+mn-cs"/>
              </a:defRPr>
            </a:lvl8pPr>
            <a:lvl9pPr marL="5525256" indent="-325014" algn="l" defTabSz="650029" rtl="0" eaLnBrk="1" latinLnBrk="0" hangingPunct="1">
              <a:spcBef>
                <a:spcPct val="20000"/>
              </a:spcBef>
              <a:buFont typeface="Arial"/>
              <a:buChar char="•"/>
              <a:defRPr sz="2800" kern="1200">
                <a:solidFill>
                  <a:schemeClr val="tx1"/>
                </a:solidFill>
                <a:latin typeface="+mn-lt"/>
                <a:ea typeface="+mn-ea"/>
                <a:cs typeface="+mn-cs"/>
              </a:defRPr>
            </a:lvl9pPr>
          </a:lstStyle>
          <a:p>
            <a:pPr>
              <a:lnSpc>
                <a:spcPct val="100000"/>
              </a:lnSpc>
              <a:spcAft>
                <a:spcPts val="0"/>
              </a:spcAft>
            </a:pPr>
            <a:r>
              <a:rPr lang="en-US" sz="2000" b="1" dirty="0">
                <a:solidFill>
                  <a:srgbClr val="4F81BD"/>
                </a:solidFill>
              </a:rPr>
              <a:t>Matt Johansen</a:t>
            </a:r>
          </a:p>
          <a:p>
            <a:pPr lvl="1">
              <a:lnSpc>
                <a:spcPct val="100000"/>
              </a:lnSpc>
              <a:spcAft>
                <a:spcPts val="0"/>
              </a:spcAft>
            </a:pPr>
            <a:r>
              <a:rPr lang="en-US" sz="1600" dirty="0" smtClean="0">
                <a:solidFill>
                  <a:schemeClr val="tx1"/>
                </a:solidFill>
              </a:rPr>
              <a:t>Threat Research Center, Manager</a:t>
            </a:r>
          </a:p>
          <a:p>
            <a:pPr lvl="2">
              <a:lnSpc>
                <a:spcPct val="100000"/>
              </a:lnSpc>
              <a:spcAft>
                <a:spcPts val="0"/>
              </a:spcAft>
            </a:pPr>
            <a:r>
              <a:rPr lang="en-US" sz="1600" dirty="0" smtClean="0">
                <a:solidFill>
                  <a:schemeClr val="tx1"/>
                </a:solidFill>
              </a:rPr>
              <a:t>Twitter: @</a:t>
            </a:r>
            <a:r>
              <a:rPr lang="en-US" sz="1600" dirty="0" err="1">
                <a:solidFill>
                  <a:schemeClr val="tx1"/>
                </a:solidFill>
              </a:rPr>
              <a:t>mattjay</a:t>
            </a:r>
            <a:endParaRPr lang="en-US" sz="1600" dirty="0" smtClean="0">
              <a:solidFill>
                <a:schemeClr val="tx1"/>
              </a:solidFill>
            </a:endParaRPr>
          </a:p>
          <a:p>
            <a:pPr lvl="2">
              <a:lnSpc>
                <a:spcPct val="100000"/>
              </a:lnSpc>
              <a:spcAft>
                <a:spcPts val="0"/>
              </a:spcAft>
            </a:pPr>
            <a:r>
              <a:rPr lang="en-US" sz="1600" dirty="0" smtClean="0">
                <a:solidFill>
                  <a:schemeClr val="tx1"/>
                </a:solidFill>
              </a:rPr>
              <a:t>Email: </a:t>
            </a:r>
            <a:r>
              <a:rPr lang="en-US" sz="1600" dirty="0" err="1" smtClean="0">
                <a:solidFill>
                  <a:schemeClr val="tx1"/>
                </a:solidFill>
              </a:rPr>
              <a:t>matt@whitehatsec.com</a:t>
            </a:r>
            <a:endParaRPr lang="en-US" sz="1600" dirty="0">
              <a:solidFill>
                <a:schemeClr val="tx1"/>
              </a:solidFill>
            </a:endParaRPr>
          </a:p>
        </p:txBody>
      </p:sp>
    </p:spTree>
    <p:extLst>
      <p:ext uri="{BB962C8B-B14F-4D97-AF65-F5344CB8AC3E}">
        <p14:creationId xmlns:p14="http://schemas.microsoft.com/office/powerpoint/2010/main" val="46988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a:xfrm>
            <a:off x="457200" y="1981200"/>
            <a:ext cx="5943600" cy="2971800"/>
          </a:xfrm>
        </p:spPr>
        <p:txBody>
          <a:bodyPr/>
          <a:lstStyle/>
          <a:p>
            <a:r>
              <a:rPr lang="en-US" sz="2400" dirty="0" smtClean="0">
                <a:solidFill>
                  <a:schemeClr val="accent1"/>
                </a:solidFill>
              </a:rPr>
              <a:t>HTML5 Hard Disk Filler</a:t>
            </a:r>
          </a:p>
          <a:p>
            <a:r>
              <a:rPr lang="en-US" dirty="0" smtClean="0"/>
              <a:t>“The HTML5 Web Storage Standard was developed to allow sites to store larger amounts of data(5-10 Megabytes) than was previously allowed by cookies(4 Kilobytes).  </a:t>
            </a:r>
            <a:r>
              <a:rPr lang="en-US" dirty="0" err="1" smtClean="0"/>
              <a:t>localStorage</a:t>
            </a:r>
            <a:r>
              <a:rPr lang="en-US" dirty="0" smtClean="0"/>
              <a:t> is awesome because it’s supported in all modern browsers(Chrome, Firefox 3.5+, Safari 4+, IE 8+, </a:t>
            </a:r>
            <a:r>
              <a:rPr lang="en-US" dirty="0" err="1" smtClean="0"/>
              <a:t>etc</a:t>
            </a:r>
            <a:r>
              <a:rPr lang="en-US" dirty="0" smtClean="0"/>
              <a:t>).  It’s not a bug with HTML5, nor the Web Storage Standard, but rather with how browsers have implemented the standard.”</a:t>
            </a:r>
            <a:endParaRPr lang="en-US" dirty="0"/>
          </a:p>
        </p:txBody>
      </p:sp>
      <p:sp>
        <p:nvSpPr>
          <p:cNvPr id="2" name="Title 1"/>
          <p:cNvSpPr>
            <a:spLocks noGrp="1"/>
          </p:cNvSpPr>
          <p:nvPr>
            <p:ph type="title"/>
          </p:nvPr>
        </p:nvSpPr>
        <p:spPr/>
        <p:txBody>
          <a:bodyPr/>
          <a:lstStyle/>
          <a:p>
            <a:r>
              <a:rPr lang="en-US" smtClean="0"/>
              <a:t>2013 Top Ten</a:t>
            </a:r>
            <a:endParaRPr lang="en-US" dirty="0"/>
          </a:p>
        </p:txBody>
      </p:sp>
      <p:sp>
        <p:nvSpPr>
          <p:cNvPr id="30" name="Text Placeholder 29"/>
          <p:cNvSpPr>
            <a:spLocks noGrp="1"/>
          </p:cNvSpPr>
          <p:nvPr>
            <p:ph type="body" sz="quarter" idx="10"/>
          </p:nvPr>
        </p:nvSpPr>
        <p:spPr/>
        <p:txBody>
          <a:bodyPr/>
          <a:lstStyle/>
          <a:p>
            <a:endParaRPr lang="en-US"/>
          </a:p>
        </p:txBody>
      </p:sp>
      <p:pic>
        <p:nvPicPr>
          <p:cNvPr id="26" name="Picture Placeholder 25"/>
          <p:cNvPicPr>
            <a:picLocks noGrp="1" noChangeAspect="1"/>
          </p:cNvPicPr>
          <p:nvPr>
            <p:ph type="pic" sz="quarter" idx="11"/>
          </p:nvPr>
        </p:nvPicPr>
        <p:blipFill>
          <a:blip r:embed="rId3"/>
          <a:srcRect t="851" b="851"/>
          <a:stretch>
            <a:fillRect/>
          </a:stretch>
        </p:blipFill>
        <p:spPr/>
      </p:pic>
      <p:sp>
        <p:nvSpPr>
          <p:cNvPr id="20" name="Text Placeholder 14"/>
          <p:cNvSpPr txBox="1">
            <a:spLocks/>
          </p:cNvSpPr>
          <p:nvPr/>
        </p:nvSpPr>
        <p:spPr>
          <a:xfrm>
            <a:off x="304800" y="0"/>
            <a:ext cx="2057400" cy="1752600"/>
          </a:xfrm>
          <a:prstGeom prst="rect">
            <a:avLst/>
          </a:prstGeom>
          <a:solidFill>
            <a:schemeClr val="accent6"/>
          </a:solidFill>
        </p:spPr>
        <p:txBody>
          <a:bodyPr vert="horz"/>
          <a:lstStyle>
            <a:lvl1pPr marL="0" indent="0" algn="ctr" rtl="0" eaLnBrk="1" fontAlgn="base" hangingPunct="1">
              <a:lnSpc>
                <a:spcPts val="13800"/>
              </a:lnSpc>
              <a:spcBef>
                <a:spcPts val="0"/>
              </a:spcBef>
              <a:spcAft>
                <a:spcPct val="0"/>
              </a:spcAft>
              <a:buFontTx/>
              <a:buNone/>
              <a:defRPr sz="15000" b="1" kern="1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pc="-1000" dirty="0" smtClean="0"/>
              <a:t>10</a:t>
            </a:r>
            <a:endParaRPr lang="en-US" spc="-1000" dirty="0"/>
          </a:p>
        </p:txBody>
      </p:sp>
      <p:sp>
        <p:nvSpPr>
          <p:cNvPr id="21" name="Rectangle 20"/>
          <p:cNvSpPr/>
          <p:nvPr/>
        </p:nvSpPr>
        <p:spPr>
          <a:xfrm>
            <a:off x="609600" y="5105400"/>
            <a:ext cx="8153400" cy="815111"/>
          </a:xfrm>
          <a:prstGeom prst="rect">
            <a:avLst/>
          </a:prstGeom>
        </p:spPr>
        <p:txBody>
          <a:bodyPr wrap="square" lIns="0" tIns="0" rIns="0" bIns="0">
            <a:noAutofit/>
          </a:bodyPr>
          <a:lstStyle/>
          <a:p>
            <a:pPr indent="0">
              <a:buNone/>
            </a:pPr>
            <a:r>
              <a:rPr lang="en-US" sz="1200" b="1" dirty="0" err="1" smtClean="0"/>
              <a:t>Feross</a:t>
            </a:r>
            <a:r>
              <a:rPr lang="en-US" sz="1200" b="1" dirty="0" smtClean="0"/>
              <a:t> </a:t>
            </a:r>
            <a:r>
              <a:rPr lang="en-US" sz="1200" b="1" dirty="0" err="1" smtClean="0"/>
              <a:t>Aboukhadijeh</a:t>
            </a:r>
            <a:endParaRPr lang="en-US" sz="1200" b="1" dirty="0" smtClean="0"/>
          </a:p>
          <a:p>
            <a:pPr indent="0">
              <a:buNone/>
            </a:pPr>
            <a:r>
              <a:rPr lang="en-US" sz="1200" i="1" dirty="0" smtClean="0">
                <a:hlinkClick r:id="rId4"/>
              </a:rPr>
              <a:t>https://www.youtube.com/watch?v=XkScSMIr_00</a:t>
            </a:r>
            <a:endParaRPr lang="en-US" sz="1200" i="1" dirty="0" smtClean="0"/>
          </a:p>
          <a:p>
            <a:pPr indent="0">
              <a:buNone/>
            </a:pPr>
            <a:r>
              <a:rPr lang="en-US" sz="1200" i="1" dirty="0">
                <a:hlinkClick r:id="rId5"/>
              </a:rPr>
              <a:t>http://feross.org/fill-disk</a:t>
            </a:r>
            <a:r>
              <a:rPr lang="en-US" sz="1200" i="1" dirty="0" smtClean="0">
                <a:hlinkClick r:id="rId5"/>
              </a:rPr>
              <a:t>/</a:t>
            </a:r>
            <a:endParaRPr lang="en-US" sz="1200" i="1" dirty="0" smtClean="0"/>
          </a:p>
          <a:p>
            <a:pPr indent="0">
              <a:buNone/>
            </a:pPr>
            <a:r>
              <a:rPr lang="en-US" sz="1200" i="1" dirty="0">
                <a:hlinkClick r:id="rId6"/>
              </a:rPr>
              <a:t>http://www.filldisk.com</a:t>
            </a:r>
            <a:r>
              <a:rPr lang="en-US" sz="1200" i="1" dirty="0" smtClean="0">
                <a:hlinkClick r:id="rId6"/>
              </a:rPr>
              <a:t>/</a:t>
            </a:r>
            <a:r>
              <a:rPr lang="en-US" sz="1200" i="1" dirty="0" smtClean="0"/>
              <a:t>  </a:t>
            </a:r>
            <a:r>
              <a:rPr lang="en-US" sz="1200" i="1" dirty="0" smtClean="0">
                <a:sym typeface="Wingdings"/>
              </a:rPr>
              <a:t></a:t>
            </a:r>
            <a:r>
              <a:rPr lang="en-US" sz="1200" i="1" dirty="0" smtClean="0"/>
              <a:t> Disclaimer: Exploit runs upon visiting this URL. Use at your own risk.</a:t>
            </a:r>
          </a:p>
          <a:p>
            <a:pPr indent="0">
              <a:buNone/>
            </a:pPr>
            <a:endParaRPr lang="en-US" sz="1200" i="1" dirty="0"/>
          </a:p>
          <a:p>
            <a:pPr indent="0">
              <a:buNone/>
            </a:pPr>
            <a:endParaRPr lang="en-US" sz="1200" i="1" dirty="0" smtClean="0"/>
          </a:p>
        </p:txBody>
      </p:sp>
    </p:spTree>
    <p:extLst>
      <p:ext uri="{BB962C8B-B14F-4D97-AF65-F5344CB8AC3E}">
        <p14:creationId xmlns:p14="http://schemas.microsoft.com/office/powerpoint/2010/main" val="1475965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OWASP_APPSEC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esentation1" id="{F8369596-CB40-4A0C-B9E9-E6912BAD0702}" vid="{21E5E70F-E633-430A-AF83-05BD052C3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3958</Words>
  <Application>Microsoft Macintosh PowerPoint</Application>
  <PresentationFormat>On-screen Show (4:3)</PresentationFormat>
  <Paragraphs>507</Paragraphs>
  <Slides>82</Slides>
  <Notes>76</Notes>
  <HiddenSlides>0</HiddenSlides>
  <MMClips>2</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OWASP_APPSEC_2014</vt:lpstr>
      <vt:lpstr>PowerPoint Presentation</vt:lpstr>
      <vt:lpstr>PowerPoint Presentation</vt:lpstr>
      <vt:lpstr>PowerPoint Presentation</vt:lpstr>
      <vt:lpstr>About WhiteHat Security</vt:lpstr>
      <vt:lpstr>PowerPoint Presentation</vt:lpstr>
      <vt:lpstr>PowerPoint Presentation</vt:lpstr>
      <vt:lpstr>History: Past Years</vt:lpstr>
      <vt:lpstr>The Year 2013</vt:lpstr>
      <vt:lpstr>2013 Top Ten</vt:lpstr>
      <vt:lpstr>2013 Top Ten</vt:lpstr>
      <vt:lpstr>PowerPoint Presentation</vt:lpstr>
      <vt:lpstr>PowerPoint Presentation</vt:lpstr>
      <vt:lpstr>PowerPoint Presentation</vt:lpstr>
      <vt:lpstr>PowerPoint Presentation</vt:lpstr>
      <vt:lpstr>RC4</vt:lpstr>
      <vt:lpstr>RC4</vt:lpstr>
      <vt:lpstr>RC4</vt:lpstr>
      <vt:lpstr>RC4</vt:lpstr>
      <vt:lpstr>RC4</vt:lpstr>
      <vt:lpstr>RC4</vt:lpstr>
      <vt:lpstr>RC4</vt:lpstr>
      <vt:lpstr>RC4</vt:lpstr>
      <vt:lpstr>RC4</vt:lpstr>
      <vt:lpstr>PowerPoint Presentation</vt:lpstr>
      <vt:lpstr>Lucky 13</vt:lpstr>
      <vt:lpstr>Lucky 13</vt:lpstr>
      <vt:lpstr>Lucky 13</vt:lpstr>
      <vt:lpstr>Lucky 13</vt:lpstr>
      <vt:lpstr>Lucky 13</vt:lpstr>
      <vt:lpstr>Lucky 13</vt:lpstr>
      <vt:lpstr>Lucky 13</vt:lpstr>
      <vt:lpstr>Lucky 13</vt:lpstr>
      <vt:lpstr>PowerPoint Presentation</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Pixel Perfect Timing</vt:lpstr>
      <vt:lpstr>PowerPoint Presentation</vt:lpstr>
      <vt:lpstr>Breach</vt:lpstr>
      <vt:lpstr>Breach</vt:lpstr>
      <vt:lpstr>Breach</vt:lpstr>
      <vt:lpstr>Breach</vt:lpstr>
      <vt:lpstr>Breach</vt:lpstr>
      <vt:lpstr>Breach</vt:lpstr>
      <vt:lpstr>Breach</vt:lpstr>
      <vt:lpstr>Breach</vt:lpstr>
      <vt:lpstr>Exploitation Tool</vt:lpstr>
      <vt:lpstr>Breach</vt:lpstr>
      <vt:lpstr>Breach</vt:lpstr>
      <vt:lpstr>PowerPoint Presentation</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Mutation XSS</vt:lpstr>
      <vt:lpstr>PowerPoint Presentation</vt:lpstr>
      <vt:lpstr>Lessons</vt:lpstr>
      <vt:lpstr>Thank you to…</vt:lpstr>
    </vt:vector>
  </TitlesOfParts>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2014-07-10T04:30:19Z</dcterms:created>
  <dcterms:modified xsi:type="dcterms:W3CDTF">2014-09-12T19:07:43Z</dcterms:modified>
</cp:coreProperties>
</file>